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334"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1"/>
    <p:restoredTop sz="85170"/>
  </p:normalViewPr>
  <p:slideViewPr>
    <p:cSldViewPr snapToGrid="0" snapToObjects="1">
      <p:cViewPr varScale="1">
        <p:scale>
          <a:sx n="108" d="100"/>
          <a:sy n="108" d="100"/>
        </p:scale>
        <p:origin x="4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56777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0465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892221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94393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2286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60519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503846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C5E37-838A-A841-EE6E-49D07DE35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FFE79-9450-B190-3841-EAD92E167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9354B-4C1B-D9E2-EB3C-57707675B11D}"/>
              </a:ext>
            </a:extLst>
          </p:cNvPr>
          <p:cNvSpPr>
            <a:spLocks noGrp="1"/>
          </p:cNvSpPr>
          <p:nvPr>
            <p:ph type="body" idx="1"/>
          </p:nvPr>
        </p:nvSpPr>
        <p:spPr/>
        <p:txBody>
          <a:bodyPr/>
          <a:lstStyle/>
          <a:p>
            <a:endParaRPr lang="en-FI" dirty="0"/>
          </a:p>
        </p:txBody>
      </p:sp>
      <p:sp>
        <p:nvSpPr>
          <p:cNvPr id="4" name="Slide Number Placeholder 3">
            <a:extLst>
              <a:ext uri="{FF2B5EF4-FFF2-40B4-BE49-F238E27FC236}">
                <a16:creationId xmlns:a16="http://schemas.microsoft.com/office/drawing/2014/main" id="{FA7D4EAC-27D1-C1AE-8846-EB545A0BCBF7}"/>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74027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2779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9109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38130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E0CFE-5B0F-8BE8-5E90-500B65D833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AAC57-1E71-3FFE-A037-1FA95CED9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A54A8-ABB3-3476-2AD4-2B167E3E3AFD}"/>
              </a:ext>
            </a:extLst>
          </p:cNvPr>
          <p:cNvSpPr>
            <a:spLocks noGrp="1"/>
          </p:cNvSpPr>
          <p:nvPr>
            <p:ph type="body" idx="1"/>
          </p:nvPr>
        </p:nvSpPr>
        <p:spPr/>
        <p:txBody>
          <a:bodyPr/>
          <a:lstStyle/>
          <a:p>
            <a:endParaRPr lang="en-FI" dirty="0"/>
          </a:p>
        </p:txBody>
      </p:sp>
      <p:sp>
        <p:nvSpPr>
          <p:cNvPr id="4" name="Slide Number Placeholder 3">
            <a:extLst>
              <a:ext uri="{FF2B5EF4-FFF2-40B4-BE49-F238E27FC236}">
                <a16:creationId xmlns:a16="http://schemas.microsoft.com/office/drawing/2014/main" id="{ECCECE92-53D2-284D-1E6E-F3D1BA050FCE}"/>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85720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066314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LuuVi2911/IBM-Data-Science-Capstone/blob/main/%5B2%5D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LuuVi2911/IBM-Data-Science-Capstone/blob/main/%5B3%5Dlabs-jupyter-spacex-Data%20wrangling-v2.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LuuVi2911/IBM-Data-Science-Capstone/blob/main/%5B4%5Djupyter-labs-eda-sql-coursera_sqllite.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LuuVi2911/IBM-Data-Science-Capstone/blob/main/%5B6%5Dlab-jupyter-launch-site-location-v2.ipynb" TargetMode="External"/><Relationship Id="rId3" Type="http://schemas.openxmlformats.org/officeDocument/2006/relationships/image" Target="../media/image3.png"/><Relationship Id="rId7" Type="http://schemas.openxmlformats.org/officeDocument/2006/relationships/hyperlink" Target="https://github.com/LuuVi2911/IBM-Data-Science-Capstone/blob/main/%5B5%5Djupyter-labs-eda-dataviz-v2.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uVi2911/IBM-Data-Science-Capstone/blob/main/%5B7%5D%20dashboard.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LuuVi2911/IBM-Data-Science-Capstone/blob/main/%5B8%5DSpaceX-Machine-Learning-Prediction-Part-5-v1.ipynb"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LuuVi2911/IBM-Data-Science-Capstone/blob/main/%5B1%5Djupyter-labs-spacex-data-collection-api-v2.ipynb"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uuVi2911/IBM-Data-Science-Capstone/blob/main/%5B1%5Djupyter-labs-spacex-data-collection-api-v2.ipynb"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Luu Vi</a:t>
            </a:r>
          </a:p>
          <a:p>
            <a:r>
              <a:rPr lang="en-US" dirty="0">
                <a:solidFill>
                  <a:schemeClr val="bg2"/>
                </a:solidFill>
                <a:latin typeface="Abadi" panose="020B0604020104020204" pitchFamily="34" charset="0"/>
                <a:ea typeface="SF Pro" pitchFamily="2" charset="0"/>
                <a:cs typeface="SF Pro" pitchFamily="2" charset="0"/>
              </a:rPr>
              <a:t>25 February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DBE64AB-D0C5-063F-EC6B-547E8324BAE4}"/>
              </a:ext>
            </a:extLst>
          </p:cNvPr>
          <p:cNvSpPr txBox="1"/>
          <p:nvPr/>
        </p:nvSpPr>
        <p:spPr>
          <a:xfrm>
            <a:off x="6547387" y="3186480"/>
            <a:ext cx="4020738" cy="954107"/>
          </a:xfrm>
          <a:prstGeom prst="rect">
            <a:avLst/>
          </a:prstGeom>
          <a:noFill/>
        </p:spPr>
        <p:txBody>
          <a:bodyPr wrap="square" rtlCol="0">
            <a:spAutoFit/>
          </a:bodyPr>
          <a:lstStyle/>
          <a:p>
            <a:r>
              <a:rPr lang="en-FI" sz="1400" b="1" dirty="0"/>
              <a:t>Github </a:t>
            </a:r>
          </a:p>
          <a:p>
            <a:r>
              <a:rPr lang="en-GB" sz="1400" dirty="0">
                <a:hlinkClick r:id="rId4"/>
              </a:rPr>
              <a:t>https://</a:t>
            </a:r>
            <a:r>
              <a:rPr lang="en-GB" sz="1400" dirty="0" err="1">
                <a:hlinkClick r:id="rId4"/>
              </a:rPr>
              <a:t>github.com</a:t>
            </a:r>
            <a:r>
              <a:rPr lang="en-GB" sz="1400" dirty="0">
                <a:hlinkClick r:id="rId4"/>
              </a:rPr>
              <a:t>/LuuVi2911/IBM-Data-Science-Capstone/blob/main/%5B2%5Djupyter-labs-webscraping.ipynb</a:t>
            </a:r>
            <a:endParaRPr lang="en-FI" sz="1400" dirty="0"/>
          </a:p>
        </p:txBody>
      </p:sp>
      <p:sp>
        <p:nvSpPr>
          <p:cNvPr id="8" name="TextBox 7">
            <a:extLst>
              <a:ext uri="{FF2B5EF4-FFF2-40B4-BE49-F238E27FC236}">
                <a16:creationId xmlns:a16="http://schemas.microsoft.com/office/drawing/2014/main" id="{2CADBCF3-6F50-32BD-0578-4D85F491E38E}"/>
              </a:ext>
            </a:extLst>
          </p:cNvPr>
          <p:cNvSpPr txBox="1"/>
          <p:nvPr/>
        </p:nvSpPr>
        <p:spPr>
          <a:xfrm>
            <a:off x="770011" y="1756967"/>
            <a:ext cx="9845437" cy="2246769"/>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Web Scraping:</a:t>
            </a:r>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Source:</a:t>
            </a:r>
            <a:r>
              <a:rPr lang="en-GB" sz="2000" dirty="0">
                <a:latin typeface="Times New Roman" panose="02020603050405020304" pitchFamily="18" charset="0"/>
                <a:cs typeface="Times New Roman" panose="02020603050405020304" pitchFamily="18" charset="0"/>
              </a:rPr>
              <a:t> Data was scraped from </a:t>
            </a:r>
            <a:r>
              <a:rPr lang="en-GB" sz="2000" dirty="0">
                <a:latin typeface="Times New Roman" panose="02020603050405020304" pitchFamily="18" charset="0"/>
                <a:cs typeface="Times New Roman" panose="02020603050405020304" pitchFamily="18" charset="0"/>
                <a:hlinkClick r:id="rId5"/>
              </a:rPr>
              <a:t>Wikipedia - Falcon 9 Launches</a:t>
            </a:r>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website contains data only about Falcon 9 launches.</a:t>
            </a:r>
          </a:p>
          <a:p>
            <a:pPr>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dataset consists of: </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121 instances (rows)</a:t>
            </a:r>
            <a:endParaRPr lang="en-GB"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11 features (columns)</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The image below shows the first few rows of the data.</a:t>
            </a:r>
          </a:p>
        </p:txBody>
      </p:sp>
      <p:pic>
        <p:nvPicPr>
          <p:cNvPr id="9" name="Picture 8">
            <a:extLst>
              <a:ext uri="{FF2B5EF4-FFF2-40B4-BE49-F238E27FC236}">
                <a16:creationId xmlns:a16="http://schemas.microsoft.com/office/drawing/2014/main" id="{CF00BE56-2968-12E6-F422-604376798436}"/>
              </a:ext>
            </a:extLst>
          </p:cNvPr>
          <p:cNvPicPr>
            <a:picLocks noChangeAspect="1"/>
          </p:cNvPicPr>
          <p:nvPr/>
        </p:nvPicPr>
        <p:blipFill>
          <a:blip r:embed="rId6"/>
          <a:stretch>
            <a:fillRect/>
          </a:stretch>
        </p:blipFill>
        <p:spPr>
          <a:xfrm>
            <a:off x="770010" y="4404306"/>
            <a:ext cx="10229039" cy="224676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2">
            <a:extLst>
              <a:ext uri="{FF2B5EF4-FFF2-40B4-BE49-F238E27FC236}">
                <a16:creationId xmlns:a16="http://schemas.microsoft.com/office/drawing/2014/main" id="{BFB0F666-8DB3-1C74-1F3C-13D55B247C00}"/>
              </a:ext>
            </a:extLst>
          </p:cNvPr>
          <p:cNvSpPr txBox="1">
            <a:spLocks/>
          </p:cNvSpPr>
          <p:nvPr/>
        </p:nvSpPr>
        <p:spPr>
          <a:xfrm>
            <a:off x="659524" y="1588106"/>
            <a:ext cx="4574628" cy="47312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data is later processed so that there are no missing entries and categorical features are encoded using one-hot encoding.</a:t>
            </a:r>
          </a:p>
          <a:p>
            <a:r>
              <a:rPr lang="en-US" sz="2000" dirty="0">
                <a:latin typeface="Times New Roman" panose="02020603050405020304" pitchFamily="18" charset="0"/>
                <a:cs typeface="Times New Roman" panose="02020603050405020304" pitchFamily="18" charset="0"/>
              </a:rPr>
              <a:t>An extra column called ‘Class’ is also added to the data frame. The column ‘Class’ contains 0 if a given launch is failed and 1 if it is successful.</a:t>
            </a:r>
          </a:p>
          <a:p>
            <a:r>
              <a:rPr lang="en-US" sz="2000" dirty="0">
                <a:latin typeface="Times New Roman" panose="02020603050405020304" pitchFamily="18" charset="0"/>
                <a:cs typeface="Times New Roman" panose="02020603050405020304" pitchFamily="18" charset="0"/>
              </a:rPr>
              <a:t>In the end, we end up with 90 rows or instances and 83 columns or features.</a:t>
            </a:r>
          </a:p>
          <a:p>
            <a:r>
              <a:rPr lang="en-US" sz="2000" dirty="0" err="1">
                <a:latin typeface="Times New Roman" panose="02020603050405020304" pitchFamily="18" charset="0"/>
                <a:cs typeface="Times New Roman" panose="02020603050405020304" pitchFamily="18" charset="0"/>
              </a:rPr>
              <a:t>Github</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4"/>
              </a:rPr>
              <a:t>https://</a:t>
            </a:r>
            <a:r>
              <a:rPr lang="en-US" sz="2000" dirty="0" err="1">
                <a:latin typeface="Times New Roman" panose="02020603050405020304" pitchFamily="18" charset="0"/>
                <a:cs typeface="Times New Roman" panose="02020603050405020304" pitchFamily="18" charset="0"/>
                <a:hlinkClick r:id="rId4"/>
              </a:rPr>
              <a:t>github.com</a:t>
            </a:r>
            <a:r>
              <a:rPr lang="en-US" sz="2000" dirty="0">
                <a:latin typeface="Times New Roman" panose="02020603050405020304" pitchFamily="18" charset="0"/>
                <a:cs typeface="Times New Roman" panose="02020603050405020304" pitchFamily="18" charset="0"/>
                <a:hlinkClick r:id="rId4"/>
              </a:rPr>
              <a:t>/LuuVi2911/IBM-Data-Science-Capstone/blob/main/%5B3%5Dlabs-jupyter-spacex-Data%20wrangling-v2.ipynb</a:t>
            </a:r>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439136A-113C-17E4-92DD-88D9868F4099}"/>
              </a:ext>
            </a:extLst>
          </p:cNvPr>
          <p:cNvPicPr>
            <a:picLocks noChangeAspect="1"/>
          </p:cNvPicPr>
          <p:nvPr/>
        </p:nvPicPr>
        <p:blipFill>
          <a:blip r:embed="rId5"/>
          <a:stretch>
            <a:fillRect/>
          </a:stretch>
        </p:blipFill>
        <p:spPr>
          <a:xfrm>
            <a:off x="5788574" y="1588106"/>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a:p>
            <a:endParaRPr lang="en-US" dirty="0">
              <a:solidFill>
                <a:srgbClr val="0B49CB"/>
              </a:solidFill>
              <a:latin typeface="Abadi"/>
            </a:endParaRPr>
          </a:p>
        </p:txBody>
      </p:sp>
      <p:sp>
        <p:nvSpPr>
          <p:cNvPr id="6" name="TextBox 5">
            <a:extLst>
              <a:ext uri="{FF2B5EF4-FFF2-40B4-BE49-F238E27FC236}">
                <a16:creationId xmlns:a16="http://schemas.microsoft.com/office/drawing/2014/main" id="{4082DBDE-F492-9D2C-3246-2EB20886604A}"/>
              </a:ext>
            </a:extLst>
          </p:cNvPr>
          <p:cNvSpPr txBox="1"/>
          <p:nvPr/>
        </p:nvSpPr>
        <p:spPr>
          <a:xfrm>
            <a:off x="770011" y="1629886"/>
            <a:ext cx="11897710" cy="3416320"/>
          </a:xfrm>
          <a:prstGeom prst="rect">
            <a:avLst/>
          </a:prstGeom>
          <a:noFill/>
        </p:spPr>
        <p:txBody>
          <a:bodyPr wrap="square">
            <a:spAutoFit/>
          </a:bodyPr>
          <a:lstStyle/>
          <a:p>
            <a:r>
              <a:rPr lang="en-GB" sz="2400" b="1" dirty="0">
                <a:latin typeface="Times New Roman" panose="02020603050405020304" pitchFamily="18" charset="0"/>
                <a:cs typeface="Times New Roman" panose="02020603050405020304" pitchFamily="18" charset="0"/>
              </a:rPr>
              <a:t>Pandas and NumPy:</a:t>
            </a:r>
            <a:endParaRPr lang="en-GB"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Functions from </a:t>
            </a:r>
            <a:r>
              <a:rPr lang="en-GB" sz="2400" b="1" dirty="0">
                <a:latin typeface="Times New Roman" panose="02020603050405020304" pitchFamily="18" charset="0"/>
                <a:cs typeface="Times New Roman" panose="02020603050405020304" pitchFamily="18" charset="0"/>
              </a:rPr>
              <a:t>Pandas</a:t>
            </a:r>
            <a:r>
              <a:rPr lang="en-GB" sz="2400" dirty="0">
                <a:latin typeface="Times New Roman" panose="02020603050405020304" pitchFamily="18" charset="0"/>
                <a:cs typeface="Times New Roman" panose="02020603050405020304" pitchFamily="18" charset="0"/>
              </a:rPr>
              <a:t> and </a:t>
            </a:r>
            <a:r>
              <a:rPr lang="en-GB" sz="2400" b="1" dirty="0">
                <a:latin typeface="Times New Roman" panose="02020603050405020304" pitchFamily="18" charset="0"/>
                <a:cs typeface="Times New Roman" panose="02020603050405020304" pitchFamily="18" charset="0"/>
              </a:rPr>
              <a:t>NumPy</a:t>
            </a:r>
            <a:r>
              <a:rPr lang="en-GB" sz="2400" dirty="0">
                <a:latin typeface="Times New Roman" panose="02020603050405020304" pitchFamily="18" charset="0"/>
                <a:cs typeface="Times New Roman" panose="02020603050405020304" pitchFamily="18" charset="0"/>
              </a:rPr>
              <a:t> were used to derive basic information about the data, including: </a:t>
            </a:r>
          </a:p>
          <a:p>
            <a:pPr marL="742950" lvl="1"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Number of launches at each launch site.</a:t>
            </a:r>
          </a:p>
          <a:p>
            <a:pPr marL="742950" lvl="1"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Occurrence of each orbit type.</a:t>
            </a:r>
          </a:p>
          <a:p>
            <a:pPr marL="742950" lvl="1"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Frequency of each mission outcome.</a:t>
            </a:r>
          </a:p>
          <a:p>
            <a:r>
              <a:rPr lang="en-GB" sz="2400" b="1" dirty="0">
                <a:latin typeface="Times New Roman" panose="02020603050405020304" pitchFamily="18" charset="0"/>
                <a:cs typeface="Times New Roman" panose="02020603050405020304" pitchFamily="18" charset="0"/>
              </a:rPr>
              <a:t>SQL:</a:t>
            </a:r>
            <a:endParaRPr lang="en-GB"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SQL queries were used to answer key questions, such as: </a:t>
            </a:r>
          </a:p>
          <a:p>
            <a:pPr marL="742950" lvl="1"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names of unique launch sites in the space mission dataset.</a:t>
            </a:r>
          </a:p>
        </p:txBody>
      </p:sp>
      <p:pic>
        <p:nvPicPr>
          <p:cNvPr id="7" name="Picture 2">
            <a:extLst>
              <a:ext uri="{FF2B5EF4-FFF2-40B4-BE49-F238E27FC236}">
                <a16:creationId xmlns:a16="http://schemas.microsoft.com/office/drawing/2014/main" id="{3F64F909-144E-2C26-2A99-702E4B4AC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866" y="25469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NumPy - Wikipedia">
            <a:extLst>
              <a:ext uri="{FF2B5EF4-FFF2-40B4-BE49-F238E27FC236}">
                <a16:creationId xmlns:a16="http://schemas.microsoft.com/office/drawing/2014/main" id="{E2F1155E-400B-331B-56FF-5B624D43F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1290" y="3255511"/>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ow to calculate quartiles in SQL (descriptive statistics, SQL, statistics)  - Quora">
            <a:extLst>
              <a:ext uri="{FF2B5EF4-FFF2-40B4-BE49-F238E27FC236}">
                <a16:creationId xmlns:a16="http://schemas.microsoft.com/office/drawing/2014/main" id="{DC01B24D-980B-9F32-64BB-E54F00595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1104" y="5446476"/>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E54D03-33E7-AC20-94F2-A16A3CFECC40}"/>
              </a:ext>
            </a:extLst>
          </p:cNvPr>
          <p:cNvSpPr txBox="1"/>
          <p:nvPr/>
        </p:nvSpPr>
        <p:spPr>
          <a:xfrm>
            <a:off x="451945" y="5328745"/>
            <a:ext cx="4645572" cy="954107"/>
          </a:xfrm>
          <a:prstGeom prst="rect">
            <a:avLst/>
          </a:prstGeom>
          <a:noFill/>
        </p:spPr>
        <p:txBody>
          <a:bodyPr wrap="square" rtlCol="0">
            <a:spAutoFit/>
          </a:bodyPr>
          <a:lstStyle/>
          <a:p>
            <a:r>
              <a:rPr lang="en-FI" sz="1400" dirty="0"/>
              <a:t>Github: </a:t>
            </a:r>
          </a:p>
          <a:p>
            <a:r>
              <a:rPr lang="en-GB" sz="1400" dirty="0">
                <a:hlinkClick r:id="rId7"/>
              </a:rPr>
              <a:t>https://</a:t>
            </a:r>
            <a:r>
              <a:rPr lang="en-GB" sz="1400" dirty="0" err="1">
                <a:hlinkClick r:id="rId7"/>
              </a:rPr>
              <a:t>github.com</a:t>
            </a:r>
            <a:r>
              <a:rPr lang="en-GB" sz="1400" dirty="0">
                <a:hlinkClick r:id="rId7"/>
              </a:rPr>
              <a:t>/LuuVi2911/IBM-Data-Science-Capstone/blob/main/%5B4%5Djupyter-labs-eda-sql-coursera_sqllite.ipynb</a:t>
            </a:r>
            <a:endParaRPr lang="en-FI" sz="14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D997A75-7D38-B3A1-022C-6FBC380FB9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C601A3-46E3-B822-4D20-CEA41E8533D5}"/>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25D3263C-9B0E-8827-D920-0ED9F065DFB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TextBox 9">
            <a:extLst>
              <a:ext uri="{FF2B5EF4-FFF2-40B4-BE49-F238E27FC236}">
                <a16:creationId xmlns:a16="http://schemas.microsoft.com/office/drawing/2014/main" id="{BBBD8127-3CCF-B46E-2AFD-A97A6312318E}"/>
              </a:ext>
            </a:extLst>
          </p:cNvPr>
          <p:cNvSpPr txBox="1"/>
          <p:nvPr/>
        </p:nvSpPr>
        <p:spPr>
          <a:xfrm>
            <a:off x="770011" y="1790329"/>
            <a:ext cx="11603421" cy="3970318"/>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Matplotlib and Seaborn:</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Matplotlib</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Seaborn</a:t>
            </a:r>
            <a:r>
              <a:rPr lang="en-GB" dirty="0">
                <a:latin typeface="Times New Roman" panose="02020603050405020304" pitchFamily="18" charset="0"/>
                <a:cs typeface="Times New Roman" panose="02020603050405020304" pitchFamily="18" charset="0"/>
              </a:rPr>
              <a:t> were used to visualize the data through various charts: </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Scatterplots, bar charts, and line charts were created to understand relationships between features, including: </a:t>
            </a:r>
          </a:p>
          <a:p>
            <a:pPr marL="1143000" lvl="2" indent="-2286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relationship between flight number and launch site.</a:t>
            </a:r>
          </a:p>
          <a:p>
            <a:pPr marL="1143000" lvl="2" indent="-2286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relationship between payload mass and launch site.</a:t>
            </a:r>
          </a:p>
          <a:p>
            <a:pPr marL="1143000" lvl="2" indent="-2286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relationship between success rate and orbit type.</a:t>
            </a:r>
          </a:p>
          <a:p>
            <a:r>
              <a:rPr lang="en-GB" b="1" dirty="0">
                <a:latin typeface="Times New Roman" panose="02020603050405020304" pitchFamily="18" charset="0"/>
                <a:cs typeface="Times New Roman" panose="02020603050405020304" pitchFamily="18" charset="0"/>
              </a:rPr>
              <a:t>Folium:</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Functions from the </a:t>
            </a:r>
            <a:r>
              <a:rPr lang="en-GB" b="1" dirty="0">
                <a:latin typeface="Times New Roman" panose="02020603050405020304" pitchFamily="18" charset="0"/>
                <a:cs typeface="Times New Roman" panose="02020603050405020304" pitchFamily="18" charset="0"/>
              </a:rPr>
              <a:t>Folium</a:t>
            </a:r>
            <a:r>
              <a:rPr lang="en-GB" dirty="0">
                <a:latin typeface="Times New Roman" panose="02020603050405020304" pitchFamily="18" charset="0"/>
                <a:cs typeface="Times New Roman" panose="02020603050405020304" pitchFamily="18" charset="0"/>
              </a:rPr>
              <a:t> library were used to create interactive maps: </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Mark all launch sites on the map.</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Mark successful and failed launches for each site.</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Show the distances from launch sites to nearby cities, railways, or highways.</a:t>
            </a:r>
          </a:p>
          <a:p>
            <a:r>
              <a:rPr lang="en-GB" b="1" dirty="0">
                <a:latin typeface="Times New Roman" panose="02020603050405020304" pitchFamily="18" charset="0"/>
                <a:cs typeface="Times New Roman" panose="02020603050405020304" pitchFamily="18" charset="0"/>
              </a:rPr>
              <a:t>Additional Data Insights:</a:t>
            </a:r>
            <a:endParaRPr lang="en-GB"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total payload mass carried by boosters launched by NASA (CRS).</a:t>
            </a:r>
          </a:p>
          <a:p>
            <a:pPr>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average payload mass carried by the F9 v1.1 booster version.</a:t>
            </a:r>
          </a:p>
        </p:txBody>
      </p:sp>
      <p:pic>
        <p:nvPicPr>
          <p:cNvPr id="11" name="Picture 10" descr="What libraries can load image in Python and what are their difference? | by  Kevin Luk | Towards Data Science">
            <a:extLst>
              <a:ext uri="{FF2B5EF4-FFF2-40B4-BE49-F238E27FC236}">
                <a16:creationId xmlns:a16="http://schemas.microsoft.com/office/drawing/2014/main" id="{80FA6EC4-1C5C-A1CC-49D9-EB55EFE44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9130" y="1793899"/>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a:extLst>
              <a:ext uri="{FF2B5EF4-FFF2-40B4-BE49-F238E27FC236}">
                <a16:creationId xmlns:a16="http://schemas.microsoft.com/office/drawing/2014/main" id="{C7B1541A-15B0-0C6D-D7F9-B9BAA69B1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340" y="2650635"/>
            <a:ext cx="2046032" cy="6195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lium Library | Geospatial visualization via Folium Library">
            <a:extLst>
              <a:ext uri="{FF2B5EF4-FFF2-40B4-BE49-F238E27FC236}">
                <a16:creationId xmlns:a16="http://schemas.microsoft.com/office/drawing/2014/main" id="{43FD8CE7-A8A9-640C-3F54-77AC3E0FE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2639" y="5413866"/>
            <a:ext cx="2352982" cy="9054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D723B4-965B-BA73-0F2F-4171C264CCC0}"/>
              </a:ext>
            </a:extLst>
          </p:cNvPr>
          <p:cNvSpPr txBox="1"/>
          <p:nvPr/>
        </p:nvSpPr>
        <p:spPr>
          <a:xfrm>
            <a:off x="7742638" y="3125044"/>
            <a:ext cx="4037761" cy="954107"/>
          </a:xfrm>
          <a:prstGeom prst="rect">
            <a:avLst/>
          </a:prstGeom>
          <a:noFill/>
        </p:spPr>
        <p:txBody>
          <a:bodyPr wrap="square" rtlCol="0">
            <a:spAutoFit/>
          </a:bodyPr>
          <a:lstStyle/>
          <a:p>
            <a:r>
              <a:rPr lang="en-FI" sz="1400" dirty="0"/>
              <a:t>Github: </a:t>
            </a:r>
          </a:p>
          <a:p>
            <a:r>
              <a:rPr lang="en-GB" sz="1400" dirty="0">
                <a:hlinkClick r:id="rId7"/>
              </a:rPr>
              <a:t>https://github.com/LuuVi2911/IBM-Data-Science-Capstone/blob/main/%5B5%5Djupyter-labs-eda-dataviz-v2.ipynb</a:t>
            </a:r>
            <a:endParaRPr lang="en-GB" sz="1400" dirty="0"/>
          </a:p>
        </p:txBody>
      </p:sp>
      <p:sp>
        <p:nvSpPr>
          <p:cNvPr id="15" name="TextBox 14">
            <a:extLst>
              <a:ext uri="{FF2B5EF4-FFF2-40B4-BE49-F238E27FC236}">
                <a16:creationId xmlns:a16="http://schemas.microsoft.com/office/drawing/2014/main" id="{24C1489F-8DAA-75F3-154C-1236C53B041A}"/>
              </a:ext>
            </a:extLst>
          </p:cNvPr>
          <p:cNvSpPr txBox="1"/>
          <p:nvPr/>
        </p:nvSpPr>
        <p:spPr>
          <a:xfrm>
            <a:off x="734028" y="5749338"/>
            <a:ext cx="4645572" cy="307777"/>
          </a:xfrm>
          <a:prstGeom prst="rect">
            <a:avLst/>
          </a:prstGeom>
          <a:noFill/>
        </p:spPr>
        <p:txBody>
          <a:bodyPr wrap="square" rtlCol="0">
            <a:spAutoFit/>
          </a:bodyPr>
          <a:lstStyle/>
          <a:p>
            <a:r>
              <a:rPr lang="en-FI" sz="1400" dirty="0"/>
              <a:t>Github: </a:t>
            </a:r>
          </a:p>
        </p:txBody>
      </p:sp>
      <p:sp>
        <p:nvSpPr>
          <p:cNvPr id="16" name="TextBox 15">
            <a:extLst>
              <a:ext uri="{FF2B5EF4-FFF2-40B4-BE49-F238E27FC236}">
                <a16:creationId xmlns:a16="http://schemas.microsoft.com/office/drawing/2014/main" id="{751CFF74-0462-B5BF-1A68-8A140405F743}"/>
              </a:ext>
            </a:extLst>
          </p:cNvPr>
          <p:cNvSpPr txBox="1"/>
          <p:nvPr/>
        </p:nvSpPr>
        <p:spPr>
          <a:xfrm>
            <a:off x="734028" y="5749338"/>
            <a:ext cx="4645572" cy="954107"/>
          </a:xfrm>
          <a:prstGeom prst="rect">
            <a:avLst/>
          </a:prstGeom>
          <a:noFill/>
        </p:spPr>
        <p:txBody>
          <a:bodyPr wrap="square" rtlCol="0">
            <a:spAutoFit/>
          </a:bodyPr>
          <a:lstStyle/>
          <a:p>
            <a:r>
              <a:rPr lang="en-FI" sz="1400" dirty="0"/>
              <a:t>Github: </a:t>
            </a:r>
          </a:p>
          <a:p>
            <a:r>
              <a:rPr lang="en-GB" sz="1400" dirty="0">
                <a:hlinkClick r:id="rId8"/>
              </a:rPr>
              <a:t>https://</a:t>
            </a:r>
            <a:r>
              <a:rPr lang="en-GB" sz="1400" dirty="0" err="1">
                <a:hlinkClick r:id="rId8"/>
              </a:rPr>
              <a:t>github.com</a:t>
            </a:r>
            <a:r>
              <a:rPr lang="en-GB" sz="1400" dirty="0">
                <a:hlinkClick r:id="rId8"/>
              </a:rPr>
              <a:t>/LuuVi2911/IBM-Data-Science-Capstone/blob/main/%5B6%5Dlab-jupyter-launch-site-location-v2.ipynb</a:t>
            </a:r>
            <a:endParaRPr lang="en-FI" sz="1400" dirty="0"/>
          </a:p>
        </p:txBody>
      </p:sp>
    </p:spTree>
    <p:extLst>
      <p:ext uri="{BB962C8B-B14F-4D97-AF65-F5344CB8AC3E}">
        <p14:creationId xmlns:p14="http://schemas.microsoft.com/office/powerpoint/2010/main" val="23609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F98BEAF5-2B08-C598-4DFA-62B1FD5498F6}"/>
              </a:ext>
            </a:extLst>
          </p:cNvPr>
          <p:cNvSpPr txBox="1"/>
          <p:nvPr/>
        </p:nvSpPr>
        <p:spPr>
          <a:xfrm>
            <a:off x="693683" y="1723467"/>
            <a:ext cx="11193517" cy="3785652"/>
          </a:xfrm>
          <a:prstGeom prst="rect">
            <a:avLst/>
          </a:prstGeom>
          <a:noFill/>
        </p:spPr>
        <p:txBody>
          <a:bodyPr wrap="square">
            <a:spAutoFit/>
          </a:bodyPr>
          <a:lstStyle/>
          <a:p>
            <a:r>
              <a:rPr lang="en-GB" sz="2400" b="1" dirty="0">
                <a:latin typeface="Times New Roman" panose="02020603050405020304" pitchFamily="18" charset="0"/>
                <a:cs typeface="Times New Roman" panose="02020603050405020304" pitchFamily="18" charset="0"/>
              </a:rPr>
              <a:t>Dash:</a:t>
            </a:r>
            <a:endParaRPr lang="en-GB"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Functions from Dash are used to create an interactive site with: </a:t>
            </a:r>
          </a:p>
          <a:p>
            <a:pPr marL="742950" lvl="1"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Dropdown menu</a:t>
            </a:r>
            <a:r>
              <a:rPr lang="en-GB" sz="2400" dirty="0">
                <a:latin typeface="Times New Roman" panose="02020603050405020304" pitchFamily="18" charset="0"/>
                <a:cs typeface="Times New Roman" panose="02020603050405020304" pitchFamily="18" charset="0"/>
              </a:rPr>
              <a:t> for toggling input.</a:t>
            </a:r>
          </a:p>
          <a:p>
            <a:pPr marL="742950" lvl="1" indent="-285750">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Range slider</a:t>
            </a:r>
            <a:r>
              <a:rPr lang="en-GB" sz="2400" dirty="0">
                <a:latin typeface="Times New Roman" panose="02020603050405020304" pitchFamily="18" charset="0"/>
                <a:cs typeface="Times New Roman" panose="02020603050405020304" pitchFamily="18" charset="0"/>
              </a:rPr>
              <a:t> for adjusting data.</a:t>
            </a:r>
          </a:p>
          <a:p>
            <a:r>
              <a:rPr lang="en-GB" sz="2400" b="1" dirty="0">
                <a:latin typeface="Times New Roman" panose="02020603050405020304" pitchFamily="18" charset="0"/>
                <a:cs typeface="Times New Roman" panose="02020603050405020304" pitchFamily="18" charset="0"/>
              </a:rPr>
              <a:t>Visualizations:</a:t>
            </a:r>
            <a:endParaRPr lang="en-GB"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Pie Chart</a:t>
            </a:r>
            <a:r>
              <a:rPr lang="en-GB" sz="2400" dirty="0">
                <a:latin typeface="Times New Roman" panose="02020603050405020304" pitchFamily="18" charset="0"/>
                <a:cs typeface="Times New Roman" panose="02020603050405020304" pitchFamily="18" charset="0"/>
              </a:rPr>
              <a:t> shows the total successful launches from each launch site.</a:t>
            </a:r>
          </a:p>
          <a:p>
            <a:pPr>
              <a:buFont typeface="Arial" panose="020B0604020202020204" pitchFamily="34" charset="0"/>
              <a:buChar char="•"/>
            </a:pPr>
            <a:r>
              <a:rPr lang="en-GB" sz="2400" b="1" dirty="0">
                <a:latin typeface="Times New Roman" panose="02020603050405020304" pitchFamily="18" charset="0"/>
                <a:cs typeface="Times New Roman" panose="02020603050405020304" pitchFamily="18" charset="0"/>
              </a:rPr>
              <a:t>Scatterplot</a:t>
            </a:r>
            <a:r>
              <a:rPr lang="en-GB" sz="2400" dirty="0">
                <a:latin typeface="Times New Roman" panose="02020603050405020304" pitchFamily="18" charset="0"/>
                <a:cs typeface="Times New Roman" panose="02020603050405020304" pitchFamily="18" charset="0"/>
              </a:rPr>
              <a:t> illustrates the correlation between payload mass and mission outcome (success or failure) for each launch site.</a:t>
            </a:r>
          </a:p>
          <a:p>
            <a:pPr>
              <a:buFont typeface="Arial" panose="020B0604020202020204" pitchFamily="34" charset="0"/>
              <a:buChar char="•"/>
            </a:pPr>
            <a:r>
              <a:rPr lang="en-GB" sz="2400" dirty="0" err="1">
                <a:latin typeface="Times New Roman" panose="02020603050405020304" pitchFamily="18" charset="0"/>
                <a:cs typeface="Times New Roman" panose="02020603050405020304" pitchFamily="18" charset="0"/>
              </a:rPr>
              <a:t>Github</a:t>
            </a:r>
            <a:r>
              <a:rPr lang="en-GB" sz="24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hlinkClick r:id="rId3"/>
              </a:rPr>
              <a:t>https://</a:t>
            </a:r>
            <a:r>
              <a:rPr lang="en-GB" sz="2400" dirty="0" err="1">
                <a:latin typeface="Times New Roman" panose="02020603050405020304" pitchFamily="18" charset="0"/>
                <a:cs typeface="Times New Roman" panose="02020603050405020304" pitchFamily="18" charset="0"/>
                <a:hlinkClick r:id="rId3"/>
              </a:rPr>
              <a:t>github.com</a:t>
            </a:r>
            <a:r>
              <a:rPr lang="en-GB" sz="2400" dirty="0">
                <a:latin typeface="Times New Roman" panose="02020603050405020304" pitchFamily="18" charset="0"/>
                <a:cs typeface="Times New Roman" panose="02020603050405020304" pitchFamily="18" charset="0"/>
                <a:hlinkClick r:id="rId3"/>
              </a:rPr>
              <a:t>/LuuVi2911/IBM-Data-Science-Capstone/blob/main/%5B7%5D%20dashboard.py</a:t>
            </a:r>
            <a:endParaRPr lang="en-GB" sz="2400" dirty="0">
              <a:latin typeface="Times New Roman" panose="02020603050405020304" pitchFamily="18" charset="0"/>
              <a:cs typeface="Times New Roman" panose="02020603050405020304" pitchFamily="18" charset="0"/>
            </a:endParaRPr>
          </a:p>
        </p:txBody>
      </p:sp>
      <p:pic>
        <p:nvPicPr>
          <p:cNvPr id="7" name="Picture 2" descr="dash-logo-300 - Probytes Web Development Company">
            <a:extLst>
              <a:ext uri="{FF2B5EF4-FFF2-40B4-BE49-F238E27FC236}">
                <a16:creationId xmlns:a16="http://schemas.microsoft.com/office/drawing/2014/main" id="{CF505E04-9D9E-0744-A5CC-24EAF733E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364" y="1155798"/>
            <a:ext cx="3030836" cy="303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6ECB17B4-8FB7-C98B-8E2B-5B29A5FC270F}"/>
              </a:ext>
            </a:extLst>
          </p:cNvPr>
          <p:cNvSpPr txBox="1"/>
          <p:nvPr/>
        </p:nvSpPr>
        <p:spPr>
          <a:xfrm>
            <a:off x="734028" y="1306856"/>
            <a:ext cx="11540358" cy="5632311"/>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Scikit-learn Library:</a:t>
            </a:r>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Functions from Scikit-learn are used to create machine learning models.</a:t>
            </a:r>
          </a:p>
          <a:p>
            <a:r>
              <a:rPr lang="en-GB" sz="2000" b="1" dirty="0">
                <a:latin typeface="Times New Roman" panose="02020603050405020304" pitchFamily="18" charset="0"/>
                <a:cs typeface="Times New Roman" panose="02020603050405020304" pitchFamily="18" charset="0"/>
              </a:rPr>
              <a:t>Machine Learning Prediction Phase:</a:t>
            </a:r>
            <a:endParaRPr lang="en-GB" sz="2000" dirty="0">
              <a:latin typeface="Times New Roman" panose="02020603050405020304" pitchFamily="18" charset="0"/>
              <a:cs typeface="Times New Roman" panose="02020603050405020304" pitchFamily="18" charset="0"/>
            </a:endParaRPr>
          </a:p>
          <a:p>
            <a:pPr>
              <a:buFont typeface="+mj-lt"/>
              <a:buAutoNum type="arabicPeriod"/>
            </a:pPr>
            <a:r>
              <a:rPr lang="en-GB" sz="2000" b="1" dirty="0">
                <a:latin typeface="Times New Roman" panose="02020603050405020304" pitchFamily="18" charset="0"/>
                <a:cs typeface="Times New Roman" panose="02020603050405020304" pitchFamily="18" charset="0"/>
              </a:rPr>
              <a:t>Data Standardization:</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Standardizing the data before training.</a:t>
            </a:r>
          </a:p>
          <a:p>
            <a:pPr>
              <a:buFont typeface="+mj-lt"/>
              <a:buAutoNum type="arabicPeriod"/>
            </a:pPr>
            <a:r>
              <a:rPr lang="en-GB" sz="2000" b="1" dirty="0">
                <a:latin typeface="Times New Roman" panose="02020603050405020304" pitchFamily="18" charset="0"/>
                <a:cs typeface="Times New Roman" panose="02020603050405020304" pitchFamily="18" charset="0"/>
              </a:rPr>
              <a:t>Data Splitting:</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Splitting the data into training and test sets.</a:t>
            </a:r>
          </a:p>
          <a:p>
            <a:pPr>
              <a:buFont typeface="+mj-lt"/>
              <a:buAutoNum type="arabicPeriod"/>
            </a:pPr>
            <a:r>
              <a:rPr lang="en-GB" sz="2000" b="1" dirty="0">
                <a:latin typeface="Times New Roman" panose="02020603050405020304" pitchFamily="18" charset="0"/>
                <a:cs typeface="Times New Roman" panose="02020603050405020304" pitchFamily="18" charset="0"/>
              </a:rPr>
              <a:t>Creating Models:</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Logistic Regression</a:t>
            </a: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Support Vector Machine (SVM)</a:t>
            </a: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Decision Tree</a:t>
            </a: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K Nearest </a:t>
            </a:r>
            <a:r>
              <a:rPr lang="en-GB" sz="2000" dirty="0" err="1">
                <a:latin typeface="Times New Roman" panose="02020603050405020304" pitchFamily="18" charset="0"/>
                <a:cs typeface="Times New Roman" panose="02020603050405020304" pitchFamily="18" charset="0"/>
              </a:rPr>
              <a:t>Neighbors</a:t>
            </a:r>
            <a:r>
              <a:rPr lang="en-GB" sz="2000" dirty="0">
                <a:latin typeface="Times New Roman" panose="02020603050405020304" pitchFamily="18" charset="0"/>
                <a:cs typeface="Times New Roman" panose="02020603050405020304" pitchFamily="18" charset="0"/>
              </a:rPr>
              <a:t> (KNN)</a:t>
            </a:r>
          </a:p>
          <a:p>
            <a:pPr>
              <a:buFont typeface="+mj-lt"/>
              <a:buAutoNum type="arabicPeriod"/>
            </a:pPr>
            <a:r>
              <a:rPr lang="en-GB" sz="2000" b="1" dirty="0">
                <a:latin typeface="Times New Roman" panose="02020603050405020304" pitchFamily="18" charset="0"/>
                <a:cs typeface="Times New Roman" panose="02020603050405020304" pitchFamily="18" charset="0"/>
              </a:rPr>
              <a:t>Model Training:</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Fit the models on the training set.</a:t>
            </a:r>
          </a:p>
          <a:p>
            <a:pPr>
              <a:buFont typeface="+mj-lt"/>
              <a:buAutoNum type="arabicPeriod"/>
            </a:pPr>
            <a:r>
              <a:rPr lang="en-GB" sz="2000" b="1" dirty="0">
                <a:latin typeface="Times New Roman" panose="02020603050405020304" pitchFamily="18" charset="0"/>
                <a:cs typeface="Times New Roman" panose="02020603050405020304" pitchFamily="18" charset="0"/>
              </a:rPr>
              <a:t>Hyperparameter Tuning:</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Find the best combination of hyperparameters for each model.</a:t>
            </a:r>
          </a:p>
          <a:p>
            <a:pPr>
              <a:buFont typeface="+mj-lt"/>
              <a:buAutoNum type="arabicPeriod"/>
            </a:pPr>
            <a:r>
              <a:rPr lang="en-GB" sz="2000" b="1" dirty="0">
                <a:latin typeface="Times New Roman" panose="02020603050405020304" pitchFamily="18" charset="0"/>
                <a:cs typeface="Times New Roman" panose="02020603050405020304" pitchFamily="18" charset="0"/>
              </a:rPr>
              <a:t>Model Evaluation:</a:t>
            </a:r>
            <a:endParaRPr lang="en-GB"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GB" sz="2000" dirty="0">
                <a:latin typeface="Times New Roman" panose="02020603050405020304" pitchFamily="18" charset="0"/>
                <a:cs typeface="Times New Roman" panose="02020603050405020304" pitchFamily="18" charset="0"/>
              </a:rPr>
              <a:t>Evaluate models based on accuracy scores and confusion matrix.</a:t>
            </a:r>
          </a:p>
        </p:txBody>
      </p:sp>
      <p:pic>
        <p:nvPicPr>
          <p:cNvPr id="7" name="Picture 2">
            <a:extLst>
              <a:ext uri="{FF2B5EF4-FFF2-40B4-BE49-F238E27FC236}">
                <a16:creationId xmlns:a16="http://schemas.microsoft.com/office/drawing/2014/main" id="{87343B2F-71C0-D29A-F2AC-C21C031AB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613" y="1640540"/>
            <a:ext cx="4196359" cy="2258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77C40C-EE10-96A0-D0C4-623B794C5383}"/>
              </a:ext>
            </a:extLst>
          </p:cNvPr>
          <p:cNvSpPr txBox="1"/>
          <p:nvPr/>
        </p:nvSpPr>
        <p:spPr>
          <a:xfrm>
            <a:off x="7261613" y="4233044"/>
            <a:ext cx="4645572" cy="954107"/>
          </a:xfrm>
          <a:prstGeom prst="rect">
            <a:avLst/>
          </a:prstGeom>
          <a:noFill/>
        </p:spPr>
        <p:txBody>
          <a:bodyPr wrap="square" rtlCol="0">
            <a:spAutoFit/>
          </a:bodyPr>
          <a:lstStyle/>
          <a:p>
            <a:r>
              <a:rPr lang="en-FI" sz="1400" dirty="0"/>
              <a:t>Github: </a:t>
            </a:r>
          </a:p>
          <a:p>
            <a:r>
              <a:rPr lang="en-GB" sz="1400" dirty="0">
                <a:hlinkClick r:id="rId5"/>
              </a:rPr>
              <a:t>https://</a:t>
            </a:r>
            <a:r>
              <a:rPr lang="en-GB" sz="1400" dirty="0" err="1">
                <a:hlinkClick r:id="rId5"/>
              </a:rPr>
              <a:t>github.com</a:t>
            </a:r>
            <a:r>
              <a:rPr lang="en-GB" sz="1400" dirty="0">
                <a:hlinkClick r:id="rId5"/>
              </a:rPr>
              <a:t>/LuuVi2911/IBM-Data-Science-Capstone/blob/main/%5B8%5DSpaceX-Machine-Learning-Prediction-Part-5-v1.ipynb</a:t>
            </a:r>
            <a:endParaRPr lang="en-FI" sz="1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6B68BFF9-CE54-2E46-0CF6-D6AE5CB27F53}"/>
              </a:ext>
            </a:extLst>
          </p:cNvPr>
          <p:cNvPicPr>
            <a:picLocks noChangeAspect="1"/>
          </p:cNvPicPr>
          <p:nvPr/>
        </p:nvPicPr>
        <p:blipFill>
          <a:blip r:embed="rId4"/>
          <a:stretch>
            <a:fillRect/>
          </a:stretch>
        </p:blipFill>
        <p:spPr>
          <a:xfrm>
            <a:off x="906389" y="2872707"/>
            <a:ext cx="8521390" cy="38854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3F314A92-2919-2840-941F-68DE28BCEBF9}"/>
              </a:ext>
            </a:extLst>
          </p:cNvPr>
          <p:cNvSpPr txBox="1"/>
          <p:nvPr/>
        </p:nvSpPr>
        <p:spPr>
          <a:xfrm>
            <a:off x="770011" y="1899447"/>
            <a:ext cx="8409972" cy="707886"/>
          </a:xfrm>
          <a:prstGeom prst="rect">
            <a:avLst/>
          </a:prstGeom>
          <a:noFill/>
        </p:spPr>
        <p:txBody>
          <a:bodyPr wrap="square">
            <a:spAutoFit/>
          </a:bodyPr>
          <a:lstStyle/>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greater the payload mass for launches at </a:t>
            </a:r>
            <a:r>
              <a:rPr lang="en-GB" sz="2000" b="1" dirty="0">
                <a:latin typeface="Times New Roman" panose="02020603050405020304" pitchFamily="18" charset="0"/>
                <a:cs typeface="Times New Roman" panose="02020603050405020304" pitchFamily="18" charset="0"/>
              </a:rPr>
              <a:t>CCAFS SLC 40</a:t>
            </a:r>
            <a:r>
              <a:rPr lang="en-GB" sz="2000" dirty="0">
                <a:latin typeface="Times New Roman" panose="02020603050405020304" pitchFamily="18" charset="0"/>
                <a:cs typeface="Times New Roman" panose="02020603050405020304" pitchFamily="18" charset="0"/>
              </a:rPr>
              <a:t>, the higher the success rate of the rocket.</a:t>
            </a:r>
            <a:endParaRPr lang="en-FI" sz="2000" dirty="0">
              <a:latin typeface="Times New Roman" panose="02020603050405020304" pitchFamily="18" charset="0"/>
              <a:cs typeface="Times New Roman" panose="02020603050405020304" pitchFamily="18" charset="0"/>
            </a:endParaRPr>
          </a:p>
        </p:txBody>
      </p:sp>
      <p:pic>
        <p:nvPicPr>
          <p:cNvPr id="7" name="Picture 6" descr="A white sheet with orange and blue dots&#10;&#10;AI-generated content may be incorrect.">
            <a:extLst>
              <a:ext uri="{FF2B5EF4-FFF2-40B4-BE49-F238E27FC236}">
                <a16:creationId xmlns:a16="http://schemas.microsoft.com/office/drawing/2014/main" id="{855D8266-BBAA-6E48-1A30-353BEFDC6C32}"/>
              </a:ext>
            </a:extLst>
          </p:cNvPr>
          <p:cNvPicPr>
            <a:picLocks noChangeAspect="1"/>
          </p:cNvPicPr>
          <p:nvPr/>
        </p:nvPicPr>
        <p:blipFill>
          <a:blip r:embed="rId4"/>
          <a:stretch>
            <a:fillRect/>
          </a:stretch>
        </p:blipFill>
        <p:spPr>
          <a:xfrm>
            <a:off x="572126" y="2607333"/>
            <a:ext cx="9415021" cy="41691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4CF2C372-01A5-D94B-81CA-249A43B000CD}"/>
              </a:ext>
            </a:extLst>
          </p:cNvPr>
          <p:cNvSpPr txBox="1"/>
          <p:nvPr/>
        </p:nvSpPr>
        <p:spPr>
          <a:xfrm>
            <a:off x="770011" y="2047894"/>
            <a:ext cx="6097978" cy="1015663"/>
          </a:xfrm>
          <a:prstGeom prst="rect">
            <a:avLst/>
          </a:prstGeom>
          <a:noFill/>
        </p:spPr>
        <p:txBody>
          <a:bodyPr wrap="square">
            <a:spAutoFit/>
          </a:bodyPr>
          <a:lstStyle/>
          <a:p>
            <a:pPr marL="285750" indent="-285750">
              <a:buFont typeface="Arial" panose="020B0604020202020204" pitchFamily="34" charset="0"/>
              <a:buChar char="•"/>
            </a:pPr>
            <a:r>
              <a:rPr lang="en-MY" sz="2000" dirty="0">
                <a:latin typeface="Times New Roman" panose="02020603050405020304" pitchFamily="18" charset="0"/>
                <a:cs typeface="Times New Roman" panose="02020603050405020304" pitchFamily="18" charset="0"/>
              </a:rPr>
              <a:t>The relationship between success rate and orbit type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VLEO had the most success rate.</a:t>
            </a:r>
          </a:p>
          <a:p>
            <a:pPr marL="285750" indent="-285750">
              <a:buFont typeface="Arial" panose="020B0604020202020204" pitchFamily="34" charset="0"/>
              <a:buChar char="•"/>
            </a:pPr>
            <a:endParaRPr lang="en-MY"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B99B5F4-BF1F-06D5-F8AD-959A5DCB4E65}"/>
              </a:ext>
            </a:extLst>
          </p:cNvPr>
          <p:cNvPicPr>
            <a:picLocks noChangeAspect="1"/>
          </p:cNvPicPr>
          <p:nvPr/>
        </p:nvPicPr>
        <p:blipFill>
          <a:blip r:embed="rId3"/>
          <a:stretch>
            <a:fillRect/>
          </a:stretch>
        </p:blipFill>
        <p:spPr>
          <a:xfrm>
            <a:off x="770011" y="2760931"/>
            <a:ext cx="7772400" cy="3129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a:extLst>
              <a:ext uri="{FF2B5EF4-FFF2-40B4-BE49-F238E27FC236}">
                <a16:creationId xmlns:a16="http://schemas.microsoft.com/office/drawing/2014/main" id="{0AE3EA8A-39AB-52F4-5DC9-781DB1469917}"/>
              </a:ext>
            </a:extLst>
          </p:cNvPr>
          <p:cNvSpPr txBox="1"/>
          <p:nvPr/>
        </p:nvSpPr>
        <p:spPr>
          <a:xfrm>
            <a:off x="770011" y="1822402"/>
            <a:ext cx="10687961" cy="1015663"/>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Times New Roman" panose="02020603050405020304" pitchFamily="18" charset="0"/>
                <a:cs typeface="Times New Roman" panose="02020603050405020304" pitchFamily="18" charset="0"/>
              </a:rPr>
              <a:t>The plot below shows the Flight Number vs. Orbit type. We observe that in the LEO orbit, success is related to the number of flights whereas in the GTO orbit, there is no relationship between flight number and the orbit. </a:t>
            </a:r>
          </a:p>
        </p:txBody>
      </p:sp>
      <p:pic>
        <p:nvPicPr>
          <p:cNvPr id="8" name="Picture 7" descr="A graph with many dots&#10;&#10;AI-generated content may be incorrect.">
            <a:extLst>
              <a:ext uri="{FF2B5EF4-FFF2-40B4-BE49-F238E27FC236}">
                <a16:creationId xmlns:a16="http://schemas.microsoft.com/office/drawing/2014/main" id="{7820F458-73D6-EB4B-6B3C-C384CC3DEA7C}"/>
              </a:ext>
            </a:extLst>
          </p:cNvPr>
          <p:cNvPicPr>
            <a:picLocks noChangeAspect="1"/>
          </p:cNvPicPr>
          <p:nvPr/>
        </p:nvPicPr>
        <p:blipFill>
          <a:blip r:embed="rId4"/>
          <a:stretch>
            <a:fillRect/>
          </a:stretch>
        </p:blipFill>
        <p:spPr>
          <a:xfrm>
            <a:off x="734028" y="2828859"/>
            <a:ext cx="8623728" cy="39716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a:extLst>
              <a:ext uri="{FF2B5EF4-FFF2-40B4-BE49-F238E27FC236}">
                <a16:creationId xmlns:a16="http://schemas.microsoft.com/office/drawing/2014/main" id="{E92F3BC3-FF39-FDE1-D3D1-EC6C4162026B}"/>
              </a:ext>
            </a:extLst>
          </p:cNvPr>
          <p:cNvSpPr txBox="1"/>
          <p:nvPr/>
        </p:nvSpPr>
        <p:spPr>
          <a:xfrm>
            <a:off x="770011" y="1902337"/>
            <a:ext cx="10515600" cy="82586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We can observe that with heavy payloads, the successful landing are more for PO, LEO and ISS orbits.20</a:t>
            </a:r>
          </a:p>
          <a:p>
            <a:pPr marL="285750" indent="-285750">
              <a:lnSpc>
                <a:spcPct val="100000"/>
              </a:lnSpc>
              <a:spcBef>
                <a:spcPts val="1400"/>
              </a:spcBef>
              <a:buFont typeface="Arial" panose="020B0604020202020204" pitchFamily="34" charset="0"/>
              <a:buChar char="•"/>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8" name="Picture 7" descr="A graph with numbers and dots&#10;&#10;AI-generated content may be incorrect.">
            <a:extLst>
              <a:ext uri="{FF2B5EF4-FFF2-40B4-BE49-F238E27FC236}">
                <a16:creationId xmlns:a16="http://schemas.microsoft.com/office/drawing/2014/main" id="{AF691265-E203-7282-1A64-B3BCE43C5E90}"/>
              </a:ext>
            </a:extLst>
          </p:cNvPr>
          <p:cNvPicPr>
            <a:picLocks noChangeAspect="1"/>
          </p:cNvPicPr>
          <p:nvPr/>
        </p:nvPicPr>
        <p:blipFill>
          <a:blip r:embed="rId3"/>
          <a:stretch>
            <a:fillRect/>
          </a:stretch>
        </p:blipFill>
        <p:spPr>
          <a:xfrm>
            <a:off x="593683" y="2315270"/>
            <a:ext cx="9868477" cy="418709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C59FC5CE-5592-2537-66AC-6094B0B28DB8}"/>
              </a:ext>
            </a:extLst>
          </p:cNvPr>
          <p:cNvSpPr txBox="1"/>
          <p:nvPr/>
        </p:nvSpPr>
        <p:spPr>
          <a:xfrm>
            <a:off x="770011" y="1933147"/>
            <a:ext cx="10515600" cy="887422"/>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the plot, we can observe that success rate since 2013 kept on increasing till 2020</a:t>
            </a:r>
          </a:p>
          <a:p>
            <a:pPr marL="285750" indent="-285750">
              <a:spcBef>
                <a:spcPts val="14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8" name="Picture 7" descr="A graph showing a line&#10;&#10;AI-generated content may be incorrect.">
            <a:extLst>
              <a:ext uri="{FF2B5EF4-FFF2-40B4-BE49-F238E27FC236}">
                <a16:creationId xmlns:a16="http://schemas.microsoft.com/office/drawing/2014/main" id="{7EBFC471-D5CA-0D82-2F26-3115B219A91B}"/>
              </a:ext>
            </a:extLst>
          </p:cNvPr>
          <p:cNvPicPr>
            <a:picLocks noChangeAspect="1"/>
          </p:cNvPicPr>
          <p:nvPr/>
        </p:nvPicPr>
        <p:blipFill>
          <a:blip r:embed="rId4"/>
          <a:stretch>
            <a:fillRect/>
          </a:stretch>
        </p:blipFill>
        <p:spPr>
          <a:xfrm>
            <a:off x="770011" y="2524661"/>
            <a:ext cx="9478394" cy="41734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Times New Roman" panose="02020603050405020304" pitchFamily="18" charset="0"/>
                <a:cs typeface="Times New Roman" panose="02020603050405020304" pitchFamily="18" charset="0"/>
              </a:rPr>
              <a:t>We used the key word </a:t>
            </a:r>
            <a:r>
              <a:rPr lang="en-US" sz="2200" b="1" dirty="0">
                <a:latin typeface="Times New Roman" panose="02020603050405020304" pitchFamily="18" charset="0"/>
                <a:cs typeface="Times New Roman" panose="02020603050405020304" pitchFamily="18" charset="0"/>
              </a:rPr>
              <a:t>DISTINCT</a:t>
            </a:r>
            <a:r>
              <a:rPr lang="en-US" sz="2200" dirty="0">
                <a:latin typeface="Times New Roman" panose="02020603050405020304" pitchFamily="18" charset="0"/>
                <a:cs typeface="Times New Roman" panose="02020603050405020304" pitchFamily="18"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web page&#10;&#10;AI-generated content may be incorrect.">
            <a:extLst>
              <a:ext uri="{FF2B5EF4-FFF2-40B4-BE49-F238E27FC236}">
                <a16:creationId xmlns:a16="http://schemas.microsoft.com/office/drawing/2014/main" id="{CB236334-A785-44B9-25C4-7F40E88C7AB5}"/>
              </a:ext>
            </a:extLst>
          </p:cNvPr>
          <p:cNvPicPr>
            <a:picLocks noChangeAspect="1"/>
          </p:cNvPicPr>
          <p:nvPr/>
        </p:nvPicPr>
        <p:blipFill>
          <a:blip r:embed="rId3"/>
          <a:stretch>
            <a:fillRect/>
          </a:stretch>
        </p:blipFill>
        <p:spPr>
          <a:xfrm>
            <a:off x="770010" y="3012787"/>
            <a:ext cx="6223000" cy="3289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000" dirty="0">
                <a:latin typeface="Times New Roman" panose="02020603050405020304" pitchFamily="18" charset="0"/>
                <a:cs typeface="Times New Roman" panose="02020603050405020304" pitchFamily="18" charset="0"/>
              </a:rPr>
              <a:t>This SQL query retrieves the first 5 records from the </a:t>
            </a:r>
            <a:r>
              <a:rPr lang="en-GB" sz="2000" b="1" dirty="0">
                <a:latin typeface="Times New Roman" panose="02020603050405020304" pitchFamily="18" charset="0"/>
                <a:cs typeface="Times New Roman" panose="02020603050405020304" pitchFamily="18" charset="0"/>
              </a:rPr>
              <a:t>SPACETABLE</a:t>
            </a:r>
            <a:r>
              <a:rPr lang="en-GB" sz="2000" dirty="0">
                <a:latin typeface="Times New Roman" panose="02020603050405020304" pitchFamily="18" charset="0"/>
                <a:cs typeface="Times New Roman" panose="02020603050405020304" pitchFamily="18" charset="0"/>
              </a:rPr>
              <a:t> where the </a:t>
            </a:r>
            <a:r>
              <a:rPr lang="en-GB" sz="2000" b="1" dirty="0" err="1">
                <a:latin typeface="Times New Roman" panose="02020603050405020304" pitchFamily="18" charset="0"/>
                <a:cs typeface="Times New Roman" panose="02020603050405020304" pitchFamily="18" charset="0"/>
              </a:rPr>
              <a:t>Launch_Site</a:t>
            </a:r>
            <a:r>
              <a:rPr lang="en-GB" sz="2000" dirty="0">
                <a:latin typeface="Times New Roman" panose="02020603050405020304" pitchFamily="18" charset="0"/>
                <a:cs typeface="Times New Roman" panose="02020603050405020304" pitchFamily="18" charset="0"/>
              </a:rPr>
              <a:t> starts with "CCA". It displays details like the launch date, payload mass, orbit type, and mission outcome.</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screen&#10;&#10;AI-generated content may be incorrect.">
            <a:extLst>
              <a:ext uri="{FF2B5EF4-FFF2-40B4-BE49-F238E27FC236}">
                <a16:creationId xmlns:a16="http://schemas.microsoft.com/office/drawing/2014/main" id="{7A5EFE91-218F-D812-96F0-5E06105E8C19}"/>
              </a:ext>
            </a:extLst>
          </p:cNvPr>
          <p:cNvPicPr>
            <a:picLocks noChangeAspect="1"/>
          </p:cNvPicPr>
          <p:nvPr/>
        </p:nvPicPr>
        <p:blipFill>
          <a:blip r:embed="rId4"/>
          <a:stretch>
            <a:fillRect/>
          </a:stretch>
        </p:blipFill>
        <p:spPr>
          <a:xfrm>
            <a:off x="770010" y="3139424"/>
            <a:ext cx="7772400" cy="27312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000" dirty="0">
                <a:latin typeface="Times New Roman" panose="02020603050405020304" pitchFamily="18" charset="0"/>
                <a:cs typeface="Times New Roman" panose="02020603050405020304" pitchFamily="18" charset="0"/>
              </a:rPr>
              <a:t>This SQL query calculates the total payload mass carried by boosters launched for </a:t>
            </a:r>
            <a:r>
              <a:rPr lang="en-GB" sz="2000" b="1" dirty="0">
                <a:latin typeface="Times New Roman" panose="02020603050405020304" pitchFamily="18" charset="0"/>
                <a:cs typeface="Times New Roman" panose="02020603050405020304" pitchFamily="18" charset="0"/>
              </a:rPr>
              <a:t>NASA (CRS)</a:t>
            </a:r>
            <a:r>
              <a:rPr lang="en-GB" sz="2000" dirty="0">
                <a:latin typeface="Times New Roman" panose="02020603050405020304" pitchFamily="18" charset="0"/>
                <a:cs typeface="Times New Roman" panose="02020603050405020304" pitchFamily="18" charset="0"/>
              </a:rPr>
              <a:t>. The result of the query is </a:t>
            </a:r>
            <a:r>
              <a:rPr lang="en-GB" sz="2000" b="1" dirty="0">
                <a:latin typeface="Times New Roman" panose="02020603050405020304" pitchFamily="18" charset="0"/>
                <a:cs typeface="Times New Roman" panose="02020603050405020304" pitchFamily="18" charset="0"/>
              </a:rPr>
              <a:t>45,596 KG</a:t>
            </a:r>
            <a:r>
              <a:rPr lang="en-GB" sz="2000" dirty="0">
                <a:latin typeface="Times New Roman" panose="02020603050405020304" pitchFamily="18" charset="0"/>
                <a:cs typeface="Times New Roman" panose="02020603050405020304" pitchFamily="18" charset="0"/>
              </a:rPr>
              <a:t>, representing the sum of the payload mass for all such launches.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D9809E3-824C-3359-3536-87966FCAE211}"/>
              </a:ext>
            </a:extLst>
          </p:cNvPr>
          <p:cNvPicPr>
            <a:picLocks noChangeAspect="1"/>
          </p:cNvPicPr>
          <p:nvPr/>
        </p:nvPicPr>
        <p:blipFill>
          <a:blip r:embed="rId3"/>
          <a:stretch>
            <a:fillRect/>
          </a:stretch>
        </p:blipFill>
        <p:spPr>
          <a:xfrm>
            <a:off x="770010" y="3025239"/>
            <a:ext cx="7772400" cy="15395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EB9B39A8-A171-5021-BA35-98F55CE09BA0}"/>
              </a:ext>
            </a:extLst>
          </p:cNvPr>
          <p:cNvPicPr>
            <a:picLocks noChangeAspect="1"/>
          </p:cNvPicPr>
          <p:nvPr/>
        </p:nvPicPr>
        <p:blipFill>
          <a:blip r:embed="rId3"/>
          <a:stretch>
            <a:fillRect/>
          </a:stretch>
        </p:blipFill>
        <p:spPr>
          <a:xfrm>
            <a:off x="770010" y="2489500"/>
            <a:ext cx="7772400" cy="15117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AI-generated content may be incorrect.">
            <a:extLst>
              <a:ext uri="{FF2B5EF4-FFF2-40B4-BE49-F238E27FC236}">
                <a16:creationId xmlns:a16="http://schemas.microsoft.com/office/drawing/2014/main" id="{3DA7197F-801B-8219-6DB5-0C83394E8FD2}"/>
              </a:ext>
            </a:extLst>
          </p:cNvPr>
          <p:cNvPicPr>
            <a:picLocks noChangeAspect="1"/>
          </p:cNvPicPr>
          <p:nvPr/>
        </p:nvPicPr>
        <p:blipFill>
          <a:blip r:embed="rId3"/>
          <a:stretch>
            <a:fillRect/>
          </a:stretch>
        </p:blipFill>
        <p:spPr>
          <a:xfrm>
            <a:off x="770010" y="3429000"/>
            <a:ext cx="7772400" cy="22488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AI-generated content may be incorrect.">
            <a:extLst>
              <a:ext uri="{FF2B5EF4-FFF2-40B4-BE49-F238E27FC236}">
                <a16:creationId xmlns:a16="http://schemas.microsoft.com/office/drawing/2014/main" id="{838AC094-1F86-0DC0-C7B9-45927CF2280F}"/>
              </a:ext>
            </a:extLst>
          </p:cNvPr>
          <p:cNvPicPr>
            <a:picLocks noChangeAspect="1"/>
          </p:cNvPicPr>
          <p:nvPr/>
        </p:nvPicPr>
        <p:blipFill>
          <a:blip r:embed="rId3"/>
          <a:stretch>
            <a:fillRect/>
          </a:stretch>
        </p:blipFill>
        <p:spPr>
          <a:xfrm>
            <a:off x="770010" y="2873138"/>
            <a:ext cx="7772400" cy="17941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7651" y="1604318"/>
            <a:ext cx="10168276" cy="48228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D65C6C2B-E43A-5170-8141-28CABFC10B7B}"/>
              </a:ext>
            </a:extLst>
          </p:cNvPr>
          <p:cNvSpPr txBox="1"/>
          <p:nvPr/>
        </p:nvSpPr>
        <p:spPr>
          <a:xfrm>
            <a:off x="770011" y="1446810"/>
            <a:ext cx="10369044" cy="4893647"/>
          </a:xfrm>
          <a:prstGeom prst="rect">
            <a:avLst/>
          </a:prstGeom>
          <a:noFill/>
        </p:spPr>
        <p:txBody>
          <a:bodyPr wrap="square">
            <a:spAutoFit/>
          </a:bodyPr>
          <a:lstStyle/>
          <a:p>
            <a:r>
              <a:rPr lang="en-GB" sz="2400" dirty="0">
                <a:latin typeface="Times New Roman" panose="02020603050405020304" pitchFamily="18" charset="0"/>
                <a:cs typeface="Times New Roman" panose="02020603050405020304" pitchFamily="18" charset="0"/>
              </a:rPr>
              <a:t>In this capstone project, we will use various machine learning classification algorithms to predict whether the SpaceX Falcon 9 first stage will land successfully. The key steps in this project are:</a:t>
            </a:r>
          </a:p>
          <a:p>
            <a:endParaRPr lang="en-GB" sz="2400" dirty="0">
              <a:latin typeface="Times New Roman" panose="02020603050405020304" pitchFamily="18" charset="0"/>
              <a:cs typeface="Times New Roman" panose="02020603050405020304" pitchFamily="18" charset="0"/>
            </a:endParaRPr>
          </a:p>
          <a:p>
            <a:pPr>
              <a:buFont typeface="+mj-lt"/>
              <a:buAutoNum type="arabicPeriod"/>
            </a:pPr>
            <a:r>
              <a:rPr lang="en-GB" sz="2400" b="1" dirty="0">
                <a:latin typeface="Times New Roman" panose="02020603050405020304" pitchFamily="18" charset="0"/>
                <a:cs typeface="Times New Roman" panose="02020603050405020304" pitchFamily="18" charset="0"/>
              </a:rPr>
              <a:t>Data Collection, Wrangling, and Formatting</a:t>
            </a:r>
            <a:endParaRPr lang="en-GB" sz="2400" dirty="0">
              <a:latin typeface="Times New Roman" panose="02020603050405020304" pitchFamily="18" charset="0"/>
              <a:cs typeface="Times New Roman" panose="02020603050405020304" pitchFamily="18" charset="0"/>
            </a:endParaRPr>
          </a:p>
          <a:p>
            <a:pPr>
              <a:buFont typeface="+mj-lt"/>
              <a:buAutoNum type="arabicPeriod"/>
            </a:pPr>
            <a:r>
              <a:rPr lang="en-GB" sz="2400" b="1" dirty="0">
                <a:latin typeface="Times New Roman" panose="02020603050405020304" pitchFamily="18" charset="0"/>
                <a:cs typeface="Times New Roman" panose="02020603050405020304" pitchFamily="18" charset="0"/>
              </a:rPr>
              <a:t>Exploratory Data Analysis</a:t>
            </a:r>
            <a:endParaRPr lang="en-GB" sz="2400" dirty="0">
              <a:latin typeface="Times New Roman" panose="02020603050405020304" pitchFamily="18" charset="0"/>
              <a:cs typeface="Times New Roman" panose="02020603050405020304" pitchFamily="18" charset="0"/>
            </a:endParaRPr>
          </a:p>
          <a:p>
            <a:pPr>
              <a:buFont typeface="+mj-lt"/>
              <a:buAutoNum type="arabicPeriod"/>
            </a:pPr>
            <a:r>
              <a:rPr lang="en-GB" sz="2400" b="1" dirty="0">
                <a:latin typeface="Times New Roman" panose="02020603050405020304" pitchFamily="18" charset="0"/>
                <a:cs typeface="Times New Roman" panose="02020603050405020304" pitchFamily="18" charset="0"/>
              </a:rPr>
              <a:t>Interactive Data Visualization</a:t>
            </a:r>
            <a:endParaRPr lang="en-GB" sz="2400" dirty="0">
              <a:latin typeface="Times New Roman" panose="02020603050405020304" pitchFamily="18" charset="0"/>
              <a:cs typeface="Times New Roman" panose="02020603050405020304" pitchFamily="18" charset="0"/>
            </a:endParaRPr>
          </a:p>
          <a:p>
            <a:pPr>
              <a:buFont typeface="+mj-lt"/>
              <a:buAutoNum type="arabicPeriod"/>
            </a:pPr>
            <a:r>
              <a:rPr lang="en-GB" sz="2400" b="1" dirty="0">
                <a:latin typeface="Times New Roman" panose="02020603050405020304" pitchFamily="18" charset="0"/>
                <a:cs typeface="Times New Roman" panose="02020603050405020304" pitchFamily="18" charset="0"/>
              </a:rPr>
              <a:t>Machine Learning Prediction</a:t>
            </a:r>
          </a:p>
          <a:p>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Our analysis reveals that certain features of the rocket launches are correlated with the success or failure of the landings. Based on the findings, we conclude that the decision tree algorithm might be the most effective machine learning model for predicting whether the Falcon 9 first stage will land successfully.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AI-generated content may be incorrect.">
            <a:extLst>
              <a:ext uri="{FF2B5EF4-FFF2-40B4-BE49-F238E27FC236}">
                <a16:creationId xmlns:a16="http://schemas.microsoft.com/office/drawing/2014/main" id="{EEC9C4FC-D6BE-781E-9896-5920D82CF86E}"/>
              </a:ext>
            </a:extLst>
          </p:cNvPr>
          <p:cNvPicPr>
            <a:picLocks noChangeAspect="1"/>
          </p:cNvPicPr>
          <p:nvPr/>
        </p:nvPicPr>
        <p:blipFill>
          <a:blip r:embed="rId3"/>
          <a:stretch>
            <a:fillRect/>
          </a:stretch>
        </p:blipFill>
        <p:spPr>
          <a:xfrm>
            <a:off x="770010" y="2455224"/>
            <a:ext cx="7772400" cy="24813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AI-generated content may be incorrect.">
            <a:extLst>
              <a:ext uri="{FF2B5EF4-FFF2-40B4-BE49-F238E27FC236}">
                <a16:creationId xmlns:a16="http://schemas.microsoft.com/office/drawing/2014/main" id="{C1400A02-2210-8DEF-AB60-F8637AD8C0E1}"/>
              </a:ext>
            </a:extLst>
          </p:cNvPr>
          <p:cNvPicPr>
            <a:picLocks noChangeAspect="1"/>
          </p:cNvPicPr>
          <p:nvPr/>
        </p:nvPicPr>
        <p:blipFill>
          <a:blip r:embed="rId3"/>
          <a:stretch>
            <a:fillRect/>
          </a:stretch>
        </p:blipFill>
        <p:spPr>
          <a:xfrm>
            <a:off x="770010" y="2380637"/>
            <a:ext cx="7772400" cy="36449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749F5C27-B55A-86B9-B9F3-94E71125BBF4}"/>
              </a:ext>
            </a:extLst>
          </p:cNvPr>
          <p:cNvPicPr>
            <a:picLocks noChangeAspect="1"/>
          </p:cNvPicPr>
          <p:nvPr/>
        </p:nvPicPr>
        <p:blipFill>
          <a:blip r:embed="rId3"/>
          <a:stretch>
            <a:fillRect/>
          </a:stretch>
        </p:blipFill>
        <p:spPr>
          <a:xfrm>
            <a:off x="770010" y="3003679"/>
            <a:ext cx="7772400" cy="170814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144D9B91-5E34-C6B3-5636-2157938C8F24}"/>
              </a:ext>
            </a:extLst>
          </p:cNvPr>
          <p:cNvPicPr>
            <a:picLocks noChangeAspect="1"/>
          </p:cNvPicPr>
          <p:nvPr/>
        </p:nvPicPr>
        <p:blipFill>
          <a:blip r:embed="rId3"/>
          <a:stretch>
            <a:fillRect/>
          </a:stretch>
        </p:blipFill>
        <p:spPr>
          <a:xfrm>
            <a:off x="770010" y="3107153"/>
            <a:ext cx="8516494" cy="254945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A map of the united states&#10;&#10;AI-generated content may be incorrect.">
            <a:extLst>
              <a:ext uri="{FF2B5EF4-FFF2-40B4-BE49-F238E27FC236}">
                <a16:creationId xmlns:a16="http://schemas.microsoft.com/office/drawing/2014/main" id="{99382280-1315-9E1B-B754-1976379EBACC}"/>
              </a:ext>
            </a:extLst>
          </p:cNvPr>
          <p:cNvPicPr>
            <a:picLocks noChangeAspect="1"/>
          </p:cNvPicPr>
          <p:nvPr/>
        </p:nvPicPr>
        <p:blipFill>
          <a:blip r:embed="rId3"/>
          <a:stretch>
            <a:fillRect/>
          </a:stretch>
        </p:blipFill>
        <p:spPr>
          <a:xfrm>
            <a:off x="838200" y="2023104"/>
            <a:ext cx="7772400" cy="4002469"/>
          </a:xfrm>
          <a:prstGeom prst="rect">
            <a:avLst/>
          </a:prstGeom>
        </p:spPr>
      </p:pic>
      <p:sp>
        <p:nvSpPr>
          <p:cNvPr id="7" name="Content Placeholder 2">
            <a:extLst>
              <a:ext uri="{FF2B5EF4-FFF2-40B4-BE49-F238E27FC236}">
                <a16:creationId xmlns:a16="http://schemas.microsoft.com/office/drawing/2014/main" id="{CD1A4D59-5C7A-FE11-6914-ABE09E50D0DD}"/>
              </a:ext>
            </a:extLst>
          </p:cNvPr>
          <p:cNvSpPr txBox="1">
            <a:spLocks/>
          </p:cNvSpPr>
          <p:nvPr/>
        </p:nvSpPr>
        <p:spPr>
          <a:xfrm>
            <a:off x="838200" y="1497349"/>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400"/>
              <a:t>All launch sites on map</a:t>
            </a:r>
            <a:br>
              <a:rPr lang="en-MY"/>
            </a:br>
            <a:endParaRPr lang="en-MY"/>
          </a:p>
          <a:p>
            <a:pPr marL="0" indent="0">
              <a:buFont typeface="Arial" panose="020B0604020202020204" pitchFamily="34" charset="0"/>
              <a:buNone/>
            </a:pPr>
            <a:endParaRPr lang="en-MY" sz="24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46261" y="71678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06282E2C-9B46-754A-959A-6928C39699A1}"/>
              </a:ext>
            </a:extLst>
          </p:cNvPr>
          <p:cNvPicPr>
            <a:picLocks noChangeAspect="1"/>
          </p:cNvPicPr>
          <p:nvPr/>
        </p:nvPicPr>
        <p:blipFill>
          <a:blip r:embed="rId3"/>
          <a:stretch>
            <a:fillRect/>
          </a:stretch>
        </p:blipFill>
        <p:spPr>
          <a:xfrm>
            <a:off x="613430" y="3047134"/>
            <a:ext cx="8495071" cy="3545349"/>
          </a:xfrm>
          <a:prstGeom prst="rect">
            <a:avLst/>
          </a:prstGeom>
        </p:spPr>
      </p:pic>
      <p:sp>
        <p:nvSpPr>
          <p:cNvPr id="7" name="TextBox 6">
            <a:extLst>
              <a:ext uri="{FF2B5EF4-FFF2-40B4-BE49-F238E27FC236}">
                <a16:creationId xmlns:a16="http://schemas.microsoft.com/office/drawing/2014/main" id="{2FE74D7E-6CCA-EC6E-7771-47B99C092E33}"/>
              </a:ext>
            </a:extLst>
          </p:cNvPr>
          <p:cNvSpPr txBox="1"/>
          <p:nvPr/>
        </p:nvSpPr>
        <p:spPr>
          <a:xfrm>
            <a:off x="613430" y="1391515"/>
            <a:ext cx="8212871" cy="138499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succeeded launches and failed launches for each site on map</a:t>
            </a:r>
          </a:p>
          <a:p>
            <a:pPr lvl="1"/>
            <a:r>
              <a:rPr lang="en-US" sz="2000" dirty="0">
                <a:latin typeface="Times New Roman" panose="02020603050405020304" pitchFamily="18" charset="0"/>
                <a:cs typeface="Times New Roman" panose="02020603050405020304" pitchFamily="18" charset="0"/>
              </a:rPr>
              <a:t>If we zoom in on one of the launch site, we can see green and red tags. Each green tag represents a successful launch while each red tag represents a failed launch</a:t>
            </a:r>
            <a:endParaRPr lang="en-FI"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7506CEAE-17BC-7FDD-CA92-F42120C02A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succeeded launches and failed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a:t>
            </a:r>
          </a:p>
        </p:txBody>
      </p:sp>
      <p:sp>
        <p:nvSpPr>
          <p:cNvPr id="2" name="Content Placeholder 2">
            <a:extLst>
              <a:ext uri="{FF2B5EF4-FFF2-40B4-BE49-F238E27FC236}">
                <a16:creationId xmlns:a16="http://schemas.microsoft.com/office/drawing/2014/main" id="{BA62D2F4-335F-B622-ACAA-034CED471124}"/>
              </a:ext>
            </a:extLst>
          </p:cNvPr>
          <p:cNvSpPr txBox="1">
            <a:spLocks/>
          </p:cNvSpPr>
          <p:nvPr/>
        </p:nvSpPr>
        <p:spPr>
          <a:xfrm>
            <a:off x="770011" y="1605210"/>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The distances between a launch site to its proximities such as the nearest city, railway, or highway</a:t>
            </a:r>
          </a:p>
          <a:p>
            <a:pPr lvl="1"/>
            <a:r>
              <a:rPr lang="en-US" sz="2000" dirty="0">
                <a:latin typeface="Times New Roman" panose="02020603050405020304" pitchFamily="18" charset="0"/>
                <a:cs typeface="Times New Roman" panose="02020603050405020304" pitchFamily="18" charset="0"/>
              </a:rPr>
              <a:t>The picture below shows the distance between the VAFB SLC-4E launch site and the nearest coastline</a:t>
            </a:r>
          </a:p>
          <a:p>
            <a:pPr marL="0" indent="0">
              <a:buFont typeface="Arial" panose="020B0604020202020204" pitchFamily="34" charset="0"/>
              <a:buNone/>
            </a:pPr>
            <a:br>
              <a:rPr lang="en-MY" dirty="0">
                <a:latin typeface="Times New Roman" panose="02020603050405020304" pitchFamily="18" charset="0"/>
                <a:cs typeface="Times New Roman" panose="02020603050405020304" pitchFamily="18" charset="0"/>
              </a:rPr>
            </a:br>
            <a:endParaRPr lang="en-MY"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MY"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0DF521-0096-4794-9A99-2A2F428DFDE5}"/>
              </a:ext>
            </a:extLst>
          </p:cNvPr>
          <p:cNvPicPr>
            <a:picLocks noChangeAspect="1"/>
          </p:cNvPicPr>
          <p:nvPr/>
        </p:nvPicPr>
        <p:blipFill rotWithShape="1">
          <a:blip r:embed="rId3"/>
          <a:srcRect l="32712" t="15961"/>
          <a:stretch/>
        </p:blipFill>
        <p:spPr>
          <a:xfrm>
            <a:off x="2967520" y="2969691"/>
            <a:ext cx="6120581" cy="33496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sp>
        <p:nvSpPr>
          <p:cNvPr id="2" name="Content Placeholder 2">
            <a:extLst>
              <a:ext uri="{FF2B5EF4-FFF2-40B4-BE49-F238E27FC236}">
                <a16:creationId xmlns:a16="http://schemas.microsoft.com/office/drawing/2014/main" id="{A5C9B277-339D-FC52-C06A-1A67BE404FB8}"/>
              </a:ext>
            </a:extLst>
          </p:cNvPr>
          <p:cNvSpPr txBox="1">
            <a:spLocks/>
          </p:cNvSpPr>
          <p:nvPr/>
        </p:nvSpPr>
        <p:spPr>
          <a:xfrm>
            <a:off x="838200" y="1903263"/>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picture below shows a pie chart when launch site CCAFS LC-40 is chosen.</a:t>
            </a:r>
          </a:p>
          <a:p>
            <a:r>
              <a:rPr lang="en-US" sz="2400"/>
              <a:t>0 represents failed launches while 1 represents successful launches. We can see that 73.1% of launches done at CCAFS LC-40 are failed launches.</a:t>
            </a:r>
            <a:br>
              <a:rPr lang="en-MY"/>
            </a:br>
            <a:endParaRPr lang="en-MY"/>
          </a:p>
          <a:p>
            <a:pPr marL="0" indent="0">
              <a:buFont typeface="Arial" panose="020B0604020202020204" pitchFamily="34" charset="0"/>
              <a:buNone/>
            </a:pPr>
            <a:endParaRPr lang="en-MY" sz="2400" dirty="0"/>
          </a:p>
        </p:txBody>
      </p:sp>
      <p:pic>
        <p:nvPicPr>
          <p:cNvPr id="4" name="Picture 3">
            <a:extLst>
              <a:ext uri="{FF2B5EF4-FFF2-40B4-BE49-F238E27FC236}">
                <a16:creationId xmlns:a16="http://schemas.microsoft.com/office/drawing/2014/main" id="{55081E20-066F-527D-2B2B-E9729D865CBC}"/>
              </a:ext>
            </a:extLst>
          </p:cNvPr>
          <p:cNvPicPr>
            <a:picLocks noChangeAspect="1"/>
          </p:cNvPicPr>
          <p:nvPr/>
        </p:nvPicPr>
        <p:blipFill>
          <a:blip r:embed="rId3"/>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0140D6DF-A031-2022-6E97-893CCDB4BC28}"/>
              </a:ext>
            </a:extLst>
          </p:cNvPr>
          <p:cNvSpPr txBox="1"/>
          <p:nvPr/>
        </p:nvSpPr>
        <p:spPr>
          <a:xfrm>
            <a:off x="458217" y="1702077"/>
            <a:ext cx="10999755" cy="4524315"/>
          </a:xfrm>
          <a:prstGeom prst="rect">
            <a:avLst/>
          </a:prstGeom>
          <a:noFill/>
        </p:spPr>
        <p:txBody>
          <a:bodyPr wrap="square">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In this capstone project, the goal is to predict whether the first stage of a Falcon 9 rocket will land successfully. SpaceX lists the cost of a Falcon 9 launch at $62 million, significantly lower than other providers, whose launches start at over $165 million. A major factor in this cost difference is SpaceX’s ability to reuse the first stage. By predicting whether the first stage will land, we can estimate the cost of the launch. This information can be valuable for other companies bidding against SpaceX for rocket launch contracts.</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It’s important to note that most unsuccessful landings are planned events. Occasionally, SpaceX may carry out a controlled landing in the ocean.</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primary question we aim to answer is: given a set of features, such as payload mass, orbit type, launch site, and more, can we predict whether the first stage of the Falcon 9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2" name="Picture 1">
            <a:extLst>
              <a:ext uri="{FF2B5EF4-FFF2-40B4-BE49-F238E27FC236}">
                <a16:creationId xmlns:a16="http://schemas.microsoft.com/office/drawing/2014/main" id="{5B4EBDB2-5236-00E4-F442-E64AA6997308}"/>
              </a:ext>
            </a:extLst>
          </p:cNvPr>
          <p:cNvPicPr>
            <a:picLocks noChangeAspect="1"/>
          </p:cNvPicPr>
          <p:nvPr/>
        </p:nvPicPr>
        <p:blipFill>
          <a:blip r:embed="rId4"/>
          <a:stretch>
            <a:fillRect/>
          </a:stretch>
        </p:blipFill>
        <p:spPr>
          <a:xfrm>
            <a:off x="906389" y="3087532"/>
            <a:ext cx="9483213" cy="3435851"/>
          </a:xfrm>
          <a:prstGeom prst="rect">
            <a:avLst/>
          </a:prstGeom>
        </p:spPr>
      </p:pic>
      <p:sp>
        <p:nvSpPr>
          <p:cNvPr id="4" name="Content Placeholder 2">
            <a:extLst>
              <a:ext uri="{FF2B5EF4-FFF2-40B4-BE49-F238E27FC236}">
                <a16:creationId xmlns:a16="http://schemas.microsoft.com/office/drawing/2014/main" id="{942916F5-910F-848D-4466-3433FC4E23B2}"/>
              </a:ext>
            </a:extLst>
          </p:cNvPr>
          <p:cNvSpPr txBox="1">
            <a:spLocks/>
          </p:cNvSpPr>
          <p:nvPr/>
        </p:nvSpPr>
        <p:spPr>
          <a:xfrm>
            <a:off x="770011" y="1701382"/>
            <a:ext cx="10515600" cy="4822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s New Roman" panose="02020603050405020304" pitchFamily="18" charset="0"/>
                <a:cs typeface="Times New Roman" panose="02020603050405020304" pitchFamily="18" charset="0"/>
              </a:rPr>
              <a:t>The picture below shows a scatterplot when the payload mass range is set to be from 2000kg to 8000kg.</a:t>
            </a:r>
          </a:p>
          <a:p>
            <a:r>
              <a:rPr lang="en-US" sz="2400">
                <a:latin typeface="Times New Roman" panose="02020603050405020304" pitchFamily="18" charset="0"/>
                <a:cs typeface="Times New Roman" panose="02020603050405020304" pitchFamily="18" charset="0"/>
              </a:rPr>
              <a:t>Class 0 represents failed launches while class 1 represents successful launches. </a:t>
            </a:r>
            <a:endParaRPr lang="en-MY"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Times New Roman" panose="02020603050405020304" pitchFamily="18" charset="0"/>
                <a:cs typeface="Times New Roman" panose="02020603050405020304" pitchFamily="18"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98EFC03-025A-47E8-36F1-4CAE1C6CC782}"/>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The confusion matrix for the decision tree classifier shows that the classifier can distinguish between the different classes. The major problem is the false positives .i.e., unsuccessful landing marked as successful landing by the classifier.</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5C1F9A1-EAB6-C1D0-23E1-B7C227ABB698}"/>
              </a:ext>
            </a:extLst>
          </p:cNvPr>
          <p:cNvPicPr>
            <a:picLocks noChangeAspect="1"/>
          </p:cNvPicPr>
          <p:nvPr/>
        </p:nvPicPr>
        <p:blipFill>
          <a:blip r:embed="rId3"/>
          <a:stretch>
            <a:fillRect/>
          </a:stretch>
        </p:blipFill>
        <p:spPr>
          <a:xfrm>
            <a:off x="6561574" y="1880339"/>
            <a:ext cx="5514132" cy="398864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97E22C2D-2FAE-F3ED-3B0E-A56B7D45FD1A}"/>
              </a:ext>
            </a:extLst>
          </p:cNvPr>
          <p:cNvSpPr txBox="1"/>
          <p:nvPr/>
        </p:nvSpPr>
        <p:spPr>
          <a:xfrm>
            <a:off x="770011" y="1446810"/>
            <a:ext cx="10687961" cy="2862322"/>
          </a:xfrm>
          <a:prstGeom prst="rect">
            <a:avLst/>
          </a:prstGeom>
          <a:noFill/>
        </p:spPr>
        <p:txBody>
          <a:bodyPr wrap="square">
            <a:spAutoFit/>
          </a:bodyPr>
          <a:lstStyle/>
          <a:p>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Project Goal:</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Predict if the first stage of a Falcon 9 launch will land to determine the cost of a launch.</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Features:</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Key features like payload mass and orbit type influence the mission outcome.</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Machine Learning Models:</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Several machine learning algorithms are used to </a:t>
            </a:r>
            <a:r>
              <a:rPr lang="en-GB" sz="2000" dirty="0" err="1">
                <a:latin typeface="Times New Roman" panose="02020603050405020304" pitchFamily="18" charset="0"/>
                <a:cs typeface="Times New Roman" panose="02020603050405020304" pitchFamily="18" charset="0"/>
              </a:rPr>
              <a:t>analyze</a:t>
            </a:r>
            <a:r>
              <a:rPr lang="en-GB" sz="2000" dirty="0">
                <a:latin typeface="Times New Roman" panose="02020603050405020304" pitchFamily="18" charset="0"/>
                <a:cs typeface="Times New Roman" panose="02020603050405020304" pitchFamily="18" charset="0"/>
              </a:rPr>
              <a:t> past launch data and build predictive models.</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Best Performing Model:</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The </a:t>
            </a:r>
            <a:r>
              <a:rPr lang="en-GB" sz="2000" b="1" dirty="0">
                <a:latin typeface="Times New Roman" panose="02020603050405020304" pitchFamily="18" charset="0"/>
                <a:cs typeface="Times New Roman" panose="02020603050405020304" pitchFamily="18" charset="0"/>
              </a:rPr>
              <a:t>Decision Tree</a:t>
            </a:r>
            <a:r>
              <a:rPr lang="en-GB" sz="2000" dirty="0">
                <a:latin typeface="Times New Roman" panose="02020603050405020304" pitchFamily="18" charset="0"/>
                <a:cs typeface="Times New Roman" panose="02020603050405020304" pitchFamily="18" charset="0"/>
              </a:rPr>
              <a:t> algorithm outperformed the other 3 models in predicting launch outcomes.</a:t>
            </a: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Content Placeholder 2">
            <a:extLst>
              <a:ext uri="{FF2B5EF4-FFF2-40B4-BE49-F238E27FC236}">
                <a16:creationId xmlns:a16="http://schemas.microsoft.com/office/drawing/2014/main" id="{5A48F412-F7A8-1A71-693F-D7F298336BF3}"/>
              </a:ext>
            </a:extLst>
          </p:cNvPr>
          <p:cNvSpPr txBox="1">
            <a:spLocks/>
          </p:cNvSpPr>
          <p:nvPr/>
        </p:nvSpPr>
        <p:spPr>
          <a:xfrm>
            <a:off x="865013" y="1429089"/>
            <a:ext cx="10104817" cy="555953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lvl="1">
              <a:lnSpc>
                <a:spcPct val="120000"/>
              </a:lnSpc>
              <a:spcBef>
                <a:spcPts val="1400"/>
              </a:spcBef>
            </a:pPr>
            <a:r>
              <a:rPr lang="en-US" sz="7600" dirty="0">
                <a:solidFill>
                  <a:schemeClr val="bg2">
                    <a:lumMod val="50000"/>
                  </a:schemeClr>
                </a:solidFill>
                <a:latin typeface="Abadi"/>
              </a:rPr>
              <a:t>Standard scaler was applied to numerical features for normalization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2"/>
            <a:r>
              <a:rPr lang="en-US" sz="7600" dirty="0">
                <a:solidFill>
                  <a:schemeClr val="tx2"/>
                </a:solidFill>
                <a:latin typeface="Abadi" panose="020B0604020104020204" pitchFamily="34" charset="0"/>
              </a:rPr>
              <a:t>Logistic regression</a:t>
            </a:r>
          </a:p>
          <a:p>
            <a:pPr lvl="2"/>
            <a:r>
              <a:rPr lang="en-US" sz="7600" dirty="0">
                <a:solidFill>
                  <a:schemeClr val="tx2"/>
                </a:solidFill>
                <a:latin typeface="Abadi" panose="020B0604020104020204" pitchFamily="34" charset="0"/>
              </a:rPr>
              <a:t>Support vector machine (SVM)</a:t>
            </a:r>
          </a:p>
          <a:p>
            <a:pPr lvl="2"/>
            <a:r>
              <a:rPr lang="en-US" sz="7600" dirty="0">
                <a:solidFill>
                  <a:schemeClr val="tx2"/>
                </a:solidFill>
                <a:latin typeface="Abadi" panose="020B0604020104020204" pitchFamily="34" charset="0"/>
              </a:rPr>
              <a:t>Decision tree</a:t>
            </a:r>
          </a:p>
          <a:p>
            <a:pPr lvl="2"/>
            <a:r>
              <a:rPr lang="en-US" sz="7600" dirty="0">
                <a:solidFill>
                  <a:schemeClr val="tx2"/>
                </a:solidFill>
                <a:latin typeface="Abadi" panose="020B0604020104020204" pitchFamily="34" charset="0"/>
              </a:rPr>
              <a:t>K-nearest neighbors (KNN)</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1" name="TextBox 10">
            <a:extLst>
              <a:ext uri="{FF2B5EF4-FFF2-40B4-BE49-F238E27FC236}">
                <a16:creationId xmlns:a16="http://schemas.microsoft.com/office/drawing/2014/main" id="{A8740707-4AF0-385D-3175-8CB7EBACB02E}"/>
              </a:ext>
            </a:extLst>
          </p:cNvPr>
          <p:cNvSpPr txBox="1"/>
          <p:nvPr/>
        </p:nvSpPr>
        <p:spPr>
          <a:xfrm>
            <a:off x="590798" y="1352084"/>
            <a:ext cx="11260776" cy="4093428"/>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Data Collection Process:</a:t>
            </a:r>
            <a:endParaRPr lang="en-GB"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SpaceX API Data Retrieval:</a:t>
            </a:r>
            <a:endParaRPr lang="en-GB"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Data was collected using a GET request to the SpaceX API.</a:t>
            </a: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response content was decoded as JSON using the .</a:t>
            </a:r>
            <a:r>
              <a:rPr lang="en-GB" sz="2000" dirty="0" err="1">
                <a:latin typeface="Times New Roman" panose="02020603050405020304" pitchFamily="18" charset="0"/>
                <a:cs typeface="Times New Roman" panose="02020603050405020304" pitchFamily="18" charset="0"/>
              </a:rPr>
              <a:t>json</a:t>
            </a:r>
            <a:r>
              <a:rPr lang="en-GB" sz="2000" dirty="0">
                <a:latin typeface="Times New Roman" panose="02020603050405020304" pitchFamily="18" charset="0"/>
                <a:cs typeface="Times New Roman" panose="02020603050405020304" pitchFamily="18" charset="0"/>
              </a:rPr>
              <a:t>() function.</a:t>
            </a: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JSON data was converted into a pandas </a:t>
            </a:r>
            <a:r>
              <a:rPr lang="en-GB" sz="2000" dirty="0" err="1">
                <a:latin typeface="Times New Roman" panose="02020603050405020304" pitchFamily="18" charset="0"/>
                <a:cs typeface="Times New Roman" panose="02020603050405020304" pitchFamily="18" charset="0"/>
              </a:rPr>
              <a:t>dataframe</a:t>
            </a:r>
            <a:r>
              <a:rPr lang="en-GB" sz="2000" dirty="0">
                <a:latin typeface="Times New Roman" panose="02020603050405020304" pitchFamily="18" charset="0"/>
                <a:cs typeface="Times New Roman" panose="02020603050405020304" pitchFamily="18" charset="0"/>
              </a:rPr>
              <a:t> using .</a:t>
            </a:r>
            <a:r>
              <a:rPr lang="en-GB" sz="2000" dirty="0" err="1">
                <a:latin typeface="Times New Roman" panose="02020603050405020304" pitchFamily="18" charset="0"/>
                <a:cs typeface="Times New Roman" panose="02020603050405020304" pitchFamily="18" charset="0"/>
              </a:rPr>
              <a:t>json_normalize</a:t>
            </a:r>
            <a:r>
              <a:rPr lang="en-GB"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Data Cleaning:</a:t>
            </a:r>
            <a:endParaRPr lang="en-GB"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dataset was cleaned by checking for missing values.</a:t>
            </a: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Missing values were filled in as needed.</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Web Scraping:</a:t>
            </a:r>
            <a:endParaRPr lang="en-GB"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Web scraping was performed on Wikipedia for Falcon 9 launch records using </a:t>
            </a:r>
            <a:r>
              <a:rPr lang="en-GB" sz="2000" dirty="0" err="1">
                <a:latin typeface="Times New Roman" panose="02020603050405020304" pitchFamily="18" charset="0"/>
                <a:cs typeface="Times New Roman" panose="02020603050405020304" pitchFamily="18" charset="0"/>
              </a:rPr>
              <a:t>BeautifulSoup</a:t>
            </a:r>
            <a:r>
              <a:rPr lang="en-GB"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objective was to extract the launch records from an HTML table.</a:t>
            </a:r>
          </a:p>
          <a:p>
            <a:pPr marL="742950" lvl="1"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table was parsed and converted into a pandas </a:t>
            </a:r>
            <a:r>
              <a:rPr lang="en-GB" sz="2000" dirty="0" err="1">
                <a:latin typeface="Times New Roman" panose="02020603050405020304" pitchFamily="18" charset="0"/>
                <a:cs typeface="Times New Roman" panose="02020603050405020304" pitchFamily="18" charset="0"/>
              </a:rPr>
              <a:t>dataframe</a:t>
            </a:r>
            <a:r>
              <a:rPr lang="en-GB" sz="2000" dirty="0">
                <a:latin typeface="Times New Roman" panose="02020603050405020304" pitchFamily="18" charset="0"/>
                <a:cs typeface="Times New Roman" panose="02020603050405020304" pitchFamily="18" charset="0"/>
              </a:rPr>
              <a:t> for future analysis.</a:t>
            </a: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B1C93-0CB4-C47C-F70A-0E3FDC02137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CDF66D-17F8-7F43-8764-B38E3A385291}"/>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16708293-3602-81BF-5D55-5FE7314484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table with text and numbers&#10;&#10;AI-generated content may be incorrect.">
            <a:extLst>
              <a:ext uri="{FF2B5EF4-FFF2-40B4-BE49-F238E27FC236}">
                <a16:creationId xmlns:a16="http://schemas.microsoft.com/office/drawing/2014/main" id="{C407DF8E-F047-1240-25BA-B5E90E36A888}"/>
              </a:ext>
            </a:extLst>
          </p:cNvPr>
          <p:cNvPicPr>
            <a:picLocks noChangeAspect="1"/>
          </p:cNvPicPr>
          <p:nvPr/>
        </p:nvPicPr>
        <p:blipFill>
          <a:blip r:embed="rId3"/>
          <a:stretch>
            <a:fillRect/>
          </a:stretch>
        </p:blipFill>
        <p:spPr>
          <a:xfrm>
            <a:off x="211513" y="4188863"/>
            <a:ext cx="7222440" cy="2238348"/>
          </a:xfrm>
          <a:prstGeom prst="rect">
            <a:avLst/>
          </a:prstGeom>
        </p:spPr>
      </p:pic>
      <p:sp>
        <p:nvSpPr>
          <p:cNvPr id="7" name="TextBox 6">
            <a:extLst>
              <a:ext uri="{FF2B5EF4-FFF2-40B4-BE49-F238E27FC236}">
                <a16:creationId xmlns:a16="http://schemas.microsoft.com/office/drawing/2014/main" id="{51C2EA02-ACFB-7C0C-0F81-0D90095979C9}"/>
              </a:ext>
            </a:extLst>
          </p:cNvPr>
          <p:cNvSpPr txBox="1"/>
          <p:nvPr/>
        </p:nvSpPr>
        <p:spPr>
          <a:xfrm>
            <a:off x="886290" y="1326541"/>
            <a:ext cx="10283042" cy="2862322"/>
          </a:xfrm>
          <a:prstGeom prst="rect">
            <a:avLst/>
          </a:prstGeom>
          <a:noFill/>
        </p:spPr>
        <p:txBody>
          <a:bodyPr wrap="square">
            <a:spAutoFit/>
          </a:bodyPr>
          <a:lstStyle/>
          <a:p>
            <a:r>
              <a:rPr lang="en-GB" sz="2000" b="1" dirty="0"/>
              <a:t>SpaceX API:</a:t>
            </a:r>
            <a:endParaRPr lang="en-GB" sz="2000" dirty="0"/>
          </a:p>
          <a:p>
            <a:pPr>
              <a:buFont typeface="Arial" panose="020B0604020202020204" pitchFamily="34" charset="0"/>
              <a:buChar char="•"/>
            </a:pPr>
            <a:r>
              <a:rPr lang="en-GB" sz="2000" b="1" dirty="0"/>
              <a:t>API Used:</a:t>
            </a:r>
            <a:r>
              <a:rPr lang="en-GB" sz="2000" dirty="0"/>
              <a:t> </a:t>
            </a:r>
            <a:r>
              <a:rPr lang="en-GB" sz="2000" dirty="0">
                <a:hlinkClick r:id="rId4"/>
              </a:rPr>
              <a:t>https://api.spacexdata.com/v4/rockets/</a:t>
            </a:r>
            <a:endParaRPr lang="en-GB" sz="2000" dirty="0"/>
          </a:p>
          <a:p>
            <a:pPr>
              <a:buFont typeface="Arial" panose="020B0604020202020204" pitchFamily="34" charset="0"/>
              <a:buChar char="•"/>
            </a:pPr>
            <a:r>
              <a:rPr lang="en-GB" sz="2000" dirty="0"/>
              <a:t>The API provides data on various SpaceX rocket launches.</a:t>
            </a:r>
          </a:p>
          <a:p>
            <a:pPr>
              <a:buFont typeface="Arial" panose="020B0604020202020204" pitchFamily="34" charset="0"/>
              <a:buChar char="•"/>
            </a:pPr>
            <a:r>
              <a:rPr lang="en-GB" sz="2000" dirty="0"/>
              <a:t>The data is filtered to focus only on Falcon 9 launches.</a:t>
            </a:r>
          </a:p>
          <a:p>
            <a:pPr>
              <a:buFont typeface="Arial" panose="020B0604020202020204" pitchFamily="34" charset="0"/>
              <a:buChar char="•"/>
            </a:pPr>
            <a:r>
              <a:rPr lang="en-GB" sz="2000" dirty="0"/>
              <a:t>Missing values are filled with the mean of the respective column.</a:t>
            </a:r>
          </a:p>
          <a:p>
            <a:pPr>
              <a:buFont typeface="Arial" panose="020B0604020202020204" pitchFamily="34" charset="0"/>
              <a:buChar char="•"/>
            </a:pPr>
            <a:r>
              <a:rPr lang="en-GB" sz="2000" dirty="0"/>
              <a:t>The dataset consists of: </a:t>
            </a:r>
          </a:p>
          <a:p>
            <a:pPr marL="742950" lvl="1" indent="-285750">
              <a:buFont typeface="Arial" panose="020B0604020202020204" pitchFamily="34" charset="0"/>
              <a:buChar char="•"/>
            </a:pPr>
            <a:r>
              <a:rPr lang="en-GB" sz="2000" b="1" dirty="0"/>
              <a:t>90 instances (rows)</a:t>
            </a:r>
            <a:endParaRPr lang="en-GB" sz="2000" dirty="0"/>
          </a:p>
          <a:p>
            <a:pPr marL="742950" lvl="1" indent="-285750">
              <a:buFont typeface="Arial" panose="020B0604020202020204" pitchFamily="34" charset="0"/>
              <a:buChar char="•"/>
            </a:pPr>
            <a:r>
              <a:rPr lang="en-GB" sz="2000" b="1" dirty="0"/>
              <a:t>17 features (columns)</a:t>
            </a:r>
            <a:endParaRPr lang="en-GB" sz="2000" dirty="0"/>
          </a:p>
          <a:p>
            <a:r>
              <a:rPr lang="en-GB" sz="2000" dirty="0"/>
              <a:t>The image below shows the first few rows of the data.</a:t>
            </a:r>
          </a:p>
        </p:txBody>
      </p:sp>
      <p:sp>
        <p:nvSpPr>
          <p:cNvPr id="4" name="TextBox 3">
            <a:extLst>
              <a:ext uri="{FF2B5EF4-FFF2-40B4-BE49-F238E27FC236}">
                <a16:creationId xmlns:a16="http://schemas.microsoft.com/office/drawing/2014/main" id="{264BCB94-6D04-B1E8-82DA-82F43438CF15}"/>
              </a:ext>
            </a:extLst>
          </p:cNvPr>
          <p:cNvSpPr txBox="1"/>
          <p:nvPr/>
        </p:nvSpPr>
        <p:spPr>
          <a:xfrm>
            <a:off x="7588332" y="4188863"/>
            <a:ext cx="3581000" cy="1754326"/>
          </a:xfrm>
          <a:prstGeom prst="rect">
            <a:avLst/>
          </a:prstGeom>
          <a:noFill/>
        </p:spPr>
        <p:txBody>
          <a:bodyPr wrap="square" rtlCol="0">
            <a:spAutoFit/>
          </a:bodyPr>
          <a:lstStyle/>
          <a:p>
            <a:r>
              <a:rPr lang="en-FI" b="1" dirty="0"/>
              <a:t>Github</a:t>
            </a:r>
            <a:r>
              <a:rPr lang="en-FI" dirty="0"/>
              <a:t> </a:t>
            </a:r>
            <a:r>
              <a:rPr lang="en-GB" dirty="0">
                <a:hlinkClick r:id="rId5"/>
              </a:rPr>
              <a:t>https://</a:t>
            </a:r>
            <a:r>
              <a:rPr lang="en-GB" dirty="0" err="1">
                <a:hlinkClick r:id="rId5"/>
              </a:rPr>
              <a:t>github.com</a:t>
            </a:r>
            <a:r>
              <a:rPr lang="en-GB" dirty="0">
                <a:hlinkClick r:id="rId5"/>
              </a:rPr>
              <a:t>/LuuVi2911/IBM-Data-Science-Capstone/blob/main/%5B1%5Djupyter-labs-spacex-data-collection-api-v2.ipynb</a:t>
            </a:r>
            <a:endParaRPr lang="en-FI" dirty="0"/>
          </a:p>
        </p:txBody>
      </p:sp>
    </p:spTree>
    <p:extLst>
      <p:ext uri="{BB962C8B-B14F-4D97-AF65-F5344CB8AC3E}">
        <p14:creationId xmlns:p14="http://schemas.microsoft.com/office/powerpoint/2010/main" val="190199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897DD4FA-31A9-23F9-4744-F7430D491BF1}"/>
              </a:ext>
            </a:extLst>
          </p:cNvPr>
          <p:cNvSpPr txBox="1"/>
          <p:nvPr/>
        </p:nvSpPr>
        <p:spPr>
          <a:xfrm>
            <a:off x="886290" y="1326541"/>
            <a:ext cx="10283042" cy="2862322"/>
          </a:xfrm>
          <a:prstGeom prst="rect">
            <a:avLst/>
          </a:prstGeom>
          <a:noFill/>
        </p:spPr>
        <p:txBody>
          <a:bodyPr wrap="square">
            <a:spAutoFit/>
          </a:bodyPr>
          <a:lstStyle/>
          <a:p>
            <a:r>
              <a:rPr lang="en-GB" sz="2000" b="1" dirty="0"/>
              <a:t>SpaceX API:</a:t>
            </a:r>
            <a:endParaRPr lang="en-GB" sz="2000" dirty="0"/>
          </a:p>
          <a:p>
            <a:pPr>
              <a:buFont typeface="Arial" panose="020B0604020202020204" pitchFamily="34" charset="0"/>
              <a:buChar char="•"/>
            </a:pPr>
            <a:r>
              <a:rPr lang="en-GB" sz="2000" b="1" dirty="0"/>
              <a:t>API Used:</a:t>
            </a:r>
            <a:r>
              <a:rPr lang="en-GB" sz="2000" dirty="0"/>
              <a:t> </a:t>
            </a:r>
            <a:r>
              <a:rPr lang="en-GB" sz="2000" dirty="0">
                <a:hlinkClick r:id="rId3"/>
              </a:rPr>
              <a:t>https://api.spacexdata.com/v4/rockets/</a:t>
            </a:r>
            <a:endParaRPr lang="en-GB" sz="2000" dirty="0"/>
          </a:p>
          <a:p>
            <a:pPr>
              <a:buFont typeface="Arial" panose="020B0604020202020204" pitchFamily="34" charset="0"/>
              <a:buChar char="•"/>
            </a:pPr>
            <a:r>
              <a:rPr lang="en-GB" sz="2000" dirty="0"/>
              <a:t>The API provides data on various SpaceX rocket launches.</a:t>
            </a:r>
          </a:p>
          <a:p>
            <a:pPr>
              <a:buFont typeface="Arial" panose="020B0604020202020204" pitchFamily="34" charset="0"/>
              <a:buChar char="•"/>
            </a:pPr>
            <a:r>
              <a:rPr lang="en-GB" sz="2000" dirty="0"/>
              <a:t>The data is filtered to focus only on Falcon 9 launches.</a:t>
            </a:r>
          </a:p>
          <a:p>
            <a:pPr>
              <a:buFont typeface="Arial" panose="020B0604020202020204" pitchFamily="34" charset="0"/>
              <a:buChar char="•"/>
            </a:pPr>
            <a:r>
              <a:rPr lang="en-GB" sz="2000" dirty="0"/>
              <a:t>Missing values are filled with the mean of the respective column.</a:t>
            </a:r>
          </a:p>
          <a:p>
            <a:pPr>
              <a:buFont typeface="Arial" panose="020B0604020202020204" pitchFamily="34" charset="0"/>
              <a:buChar char="•"/>
            </a:pPr>
            <a:r>
              <a:rPr lang="en-GB" sz="2000" dirty="0"/>
              <a:t>The dataset consists of: </a:t>
            </a:r>
          </a:p>
          <a:p>
            <a:pPr marL="742950" lvl="1" indent="-285750">
              <a:buFont typeface="Arial" panose="020B0604020202020204" pitchFamily="34" charset="0"/>
              <a:buChar char="•"/>
            </a:pPr>
            <a:r>
              <a:rPr lang="en-GB" sz="2000" b="1" dirty="0"/>
              <a:t>90 instances (rows)</a:t>
            </a:r>
            <a:endParaRPr lang="en-GB" sz="2000" dirty="0"/>
          </a:p>
          <a:p>
            <a:pPr marL="742950" lvl="1" indent="-285750">
              <a:buFont typeface="Arial" panose="020B0604020202020204" pitchFamily="34" charset="0"/>
              <a:buChar char="•"/>
            </a:pPr>
            <a:r>
              <a:rPr lang="en-GB" sz="2000" b="1" dirty="0"/>
              <a:t>17 features (columns)</a:t>
            </a:r>
            <a:endParaRPr lang="en-GB" sz="2000" dirty="0"/>
          </a:p>
          <a:p>
            <a:r>
              <a:rPr lang="en-GB" sz="2000" dirty="0"/>
              <a:t>The image below shows the first few rows of the data.</a:t>
            </a:r>
          </a:p>
        </p:txBody>
      </p:sp>
      <p:pic>
        <p:nvPicPr>
          <p:cNvPr id="7" name="Picture 6" descr="A table with text and numbers&#10;&#10;AI-generated content may be incorrect.">
            <a:extLst>
              <a:ext uri="{FF2B5EF4-FFF2-40B4-BE49-F238E27FC236}">
                <a16:creationId xmlns:a16="http://schemas.microsoft.com/office/drawing/2014/main" id="{AAAE0E54-A3DD-ECE3-649F-7216D8162DD7}"/>
              </a:ext>
            </a:extLst>
          </p:cNvPr>
          <p:cNvPicPr>
            <a:picLocks noChangeAspect="1"/>
          </p:cNvPicPr>
          <p:nvPr/>
        </p:nvPicPr>
        <p:blipFill>
          <a:blip r:embed="rId4"/>
          <a:stretch>
            <a:fillRect/>
          </a:stretch>
        </p:blipFill>
        <p:spPr>
          <a:xfrm>
            <a:off x="421719" y="4304477"/>
            <a:ext cx="10283042" cy="2238348"/>
          </a:xfrm>
          <a:prstGeom prst="rect">
            <a:avLst/>
          </a:prstGeom>
        </p:spPr>
      </p:pic>
      <p:sp>
        <p:nvSpPr>
          <p:cNvPr id="8" name="TextBox 7">
            <a:extLst>
              <a:ext uri="{FF2B5EF4-FFF2-40B4-BE49-F238E27FC236}">
                <a16:creationId xmlns:a16="http://schemas.microsoft.com/office/drawing/2014/main" id="{FD4C95F0-39A2-213B-2DD4-F1F8C40041B7}"/>
              </a:ext>
            </a:extLst>
          </p:cNvPr>
          <p:cNvSpPr txBox="1"/>
          <p:nvPr/>
        </p:nvSpPr>
        <p:spPr>
          <a:xfrm>
            <a:off x="6684023" y="3565813"/>
            <a:ext cx="4020738" cy="738664"/>
          </a:xfrm>
          <a:prstGeom prst="rect">
            <a:avLst/>
          </a:prstGeom>
          <a:noFill/>
        </p:spPr>
        <p:txBody>
          <a:bodyPr wrap="square" rtlCol="0">
            <a:spAutoFit/>
          </a:bodyPr>
          <a:lstStyle/>
          <a:p>
            <a:r>
              <a:rPr lang="en-FI" sz="1400" b="1" dirty="0"/>
              <a:t>Github</a:t>
            </a:r>
            <a:r>
              <a:rPr lang="en-FI" sz="1400" dirty="0"/>
              <a:t> </a:t>
            </a:r>
            <a:r>
              <a:rPr lang="en-GB" sz="1400" dirty="0">
                <a:hlinkClick r:id="rId5"/>
              </a:rPr>
              <a:t>https://</a:t>
            </a:r>
            <a:r>
              <a:rPr lang="en-GB" sz="1400" dirty="0" err="1">
                <a:hlinkClick r:id="rId5"/>
              </a:rPr>
              <a:t>github.com</a:t>
            </a:r>
            <a:r>
              <a:rPr lang="en-GB" sz="1400" dirty="0">
                <a:hlinkClick r:id="rId5"/>
              </a:rPr>
              <a:t>/LuuVi2911/IBM-Data-Science-Capstone/blob/main/%5B1%5Djupyter-labs-spacex-data-collection-api-v2.ipynb</a:t>
            </a:r>
            <a:endParaRPr lang="en-FI" sz="14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224</TotalTime>
  <Words>2179</Words>
  <Application>Microsoft Macintosh PowerPoint</Application>
  <PresentationFormat>Widescreen</PresentationFormat>
  <Paragraphs>273</Paragraphs>
  <Slides>45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 Luu</cp:lastModifiedBy>
  <cp:revision>201</cp:revision>
  <dcterms:created xsi:type="dcterms:W3CDTF">2021-04-29T18:58:34Z</dcterms:created>
  <dcterms:modified xsi:type="dcterms:W3CDTF">2025-02-25T11:06:15Z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